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6858000" cx="9144000"/>
  <p:notesSz cx="9144000" cy="6858000"/>
  <p:embeddedFontLst>
    <p:embeddedFont>
      <p:font typeface="Palatino Linotyp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68" roundtripDataSignature="AMtx7mhz22L35CeilkBMhAvJlEhQ6Bet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alatinoLinotype-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alatinoLinotype-italic.fntdata"/><Relationship Id="rId21" Type="http://schemas.openxmlformats.org/officeDocument/2006/relationships/slide" Target="slides/slide16.xml"/><Relationship Id="rId65" Type="http://schemas.openxmlformats.org/officeDocument/2006/relationships/font" Target="fonts/PalatinoLinotype-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PalatinoLinotype-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9: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60"/>
          <p:cNvSpPr txBox="1"/>
          <p:nvPr>
            <p:ph type="title"/>
          </p:nvPr>
        </p:nvSpPr>
        <p:spPr>
          <a:xfrm>
            <a:off x="1599113" y="233654"/>
            <a:ext cx="5945772"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0"/>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0"/>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000" u="none" cap="none" strike="noStrike">
                <a:solidFill>
                  <a:schemeClr val="dk1"/>
                </a:solidFill>
                <a:latin typeface="Arial"/>
                <a:ea typeface="Arial"/>
                <a:cs typeface="Arial"/>
                <a:sym typeface="Arial"/>
              </a:defRPr>
            </a:lvl1pPr>
            <a:lvl2pPr indent="0" lvl="1" marL="38100" marR="0" algn="l">
              <a:lnSpc>
                <a:spcPct val="100000"/>
              </a:lnSpc>
              <a:spcBef>
                <a:spcPts val="0"/>
              </a:spcBef>
              <a:buNone/>
              <a:defRPr b="0" i="0" sz="1000" u="none" cap="none" strike="noStrike">
                <a:solidFill>
                  <a:schemeClr val="dk1"/>
                </a:solidFill>
                <a:latin typeface="Arial"/>
                <a:ea typeface="Arial"/>
                <a:cs typeface="Arial"/>
                <a:sym typeface="Arial"/>
              </a:defRPr>
            </a:lvl2pPr>
            <a:lvl3pPr indent="0" lvl="2" marL="38100" marR="0" algn="l">
              <a:lnSpc>
                <a:spcPct val="100000"/>
              </a:lnSpc>
              <a:spcBef>
                <a:spcPts val="0"/>
              </a:spcBef>
              <a:buNone/>
              <a:defRPr b="0" i="0" sz="1000" u="none" cap="none" strike="noStrike">
                <a:solidFill>
                  <a:schemeClr val="dk1"/>
                </a:solidFill>
                <a:latin typeface="Arial"/>
                <a:ea typeface="Arial"/>
                <a:cs typeface="Arial"/>
                <a:sym typeface="Arial"/>
              </a:defRPr>
            </a:lvl3pPr>
            <a:lvl4pPr indent="0" lvl="3" marL="38100" marR="0" algn="l">
              <a:lnSpc>
                <a:spcPct val="100000"/>
              </a:lnSpc>
              <a:spcBef>
                <a:spcPts val="0"/>
              </a:spcBef>
              <a:buNone/>
              <a:defRPr b="0" i="0" sz="1000" u="none" cap="none" strike="noStrike">
                <a:solidFill>
                  <a:schemeClr val="dk1"/>
                </a:solidFill>
                <a:latin typeface="Arial"/>
                <a:ea typeface="Arial"/>
                <a:cs typeface="Arial"/>
                <a:sym typeface="Arial"/>
              </a:defRPr>
            </a:lvl4pPr>
            <a:lvl5pPr indent="0" lvl="4" marL="38100" marR="0" algn="l">
              <a:lnSpc>
                <a:spcPct val="100000"/>
              </a:lnSpc>
              <a:spcBef>
                <a:spcPts val="0"/>
              </a:spcBef>
              <a:buNone/>
              <a:defRPr b="0" i="0" sz="1000" u="none" cap="none" strike="noStrike">
                <a:solidFill>
                  <a:schemeClr val="dk1"/>
                </a:solidFill>
                <a:latin typeface="Arial"/>
                <a:ea typeface="Arial"/>
                <a:cs typeface="Arial"/>
                <a:sym typeface="Arial"/>
              </a:defRPr>
            </a:lvl5pPr>
            <a:lvl6pPr indent="0" lvl="5" marL="38100" marR="0" algn="l">
              <a:lnSpc>
                <a:spcPct val="100000"/>
              </a:lnSpc>
              <a:spcBef>
                <a:spcPts val="0"/>
              </a:spcBef>
              <a:buNone/>
              <a:defRPr b="0" i="0" sz="1000" u="none" cap="none" strike="noStrike">
                <a:solidFill>
                  <a:schemeClr val="dk1"/>
                </a:solidFill>
                <a:latin typeface="Arial"/>
                <a:ea typeface="Arial"/>
                <a:cs typeface="Arial"/>
                <a:sym typeface="Arial"/>
              </a:defRPr>
            </a:lvl6pPr>
            <a:lvl7pPr indent="0" lvl="6" marL="38100" marR="0" algn="l">
              <a:lnSpc>
                <a:spcPct val="100000"/>
              </a:lnSpc>
              <a:spcBef>
                <a:spcPts val="0"/>
              </a:spcBef>
              <a:buNone/>
              <a:defRPr b="0" i="0" sz="1000" u="none" cap="none" strike="noStrike">
                <a:solidFill>
                  <a:schemeClr val="dk1"/>
                </a:solidFill>
                <a:latin typeface="Arial"/>
                <a:ea typeface="Arial"/>
                <a:cs typeface="Arial"/>
                <a:sym typeface="Arial"/>
              </a:defRPr>
            </a:lvl7pPr>
            <a:lvl8pPr indent="0" lvl="7" marL="38100" marR="0" algn="l">
              <a:lnSpc>
                <a:spcPct val="100000"/>
              </a:lnSpc>
              <a:spcBef>
                <a:spcPts val="0"/>
              </a:spcBef>
              <a:buNone/>
              <a:defRPr b="0" i="0" sz="1000" u="none" cap="none" strike="noStrike">
                <a:solidFill>
                  <a:schemeClr val="dk1"/>
                </a:solidFill>
                <a:latin typeface="Arial"/>
                <a:ea typeface="Arial"/>
                <a:cs typeface="Arial"/>
                <a:sym typeface="Arial"/>
              </a:defRPr>
            </a:lvl8pPr>
            <a:lvl9pPr indent="0" lvl="8" marL="38100" marR="0" algn="l">
              <a:lnSpc>
                <a:spcPct val="100000"/>
              </a:lnSpc>
              <a:spcBef>
                <a:spcPts val="0"/>
              </a:spcBef>
              <a:buNone/>
              <a:defRPr b="0" i="0" sz="1000" u="none" cap="none" strike="noStrike">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61"/>
          <p:cNvSpPr txBox="1"/>
          <p:nvPr>
            <p:ph type="title"/>
          </p:nvPr>
        </p:nvSpPr>
        <p:spPr>
          <a:xfrm>
            <a:off x="1599113" y="233654"/>
            <a:ext cx="5945772"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1"/>
          <p:cNvSpPr txBox="1"/>
          <p:nvPr>
            <p:ph idx="1" type="body"/>
          </p:nvPr>
        </p:nvSpPr>
        <p:spPr>
          <a:xfrm>
            <a:off x="969799" y="1803833"/>
            <a:ext cx="7204400" cy="148843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96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61"/>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1"/>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000" u="none" cap="none" strike="noStrike">
                <a:solidFill>
                  <a:schemeClr val="dk1"/>
                </a:solidFill>
                <a:latin typeface="Arial"/>
                <a:ea typeface="Arial"/>
                <a:cs typeface="Arial"/>
                <a:sym typeface="Arial"/>
              </a:defRPr>
            </a:lvl1pPr>
            <a:lvl2pPr indent="0" lvl="1" marL="38100" marR="0" algn="l">
              <a:lnSpc>
                <a:spcPct val="100000"/>
              </a:lnSpc>
              <a:spcBef>
                <a:spcPts val="0"/>
              </a:spcBef>
              <a:buNone/>
              <a:defRPr b="0" i="0" sz="1000" u="none" cap="none" strike="noStrike">
                <a:solidFill>
                  <a:schemeClr val="dk1"/>
                </a:solidFill>
                <a:latin typeface="Arial"/>
                <a:ea typeface="Arial"/>
                <a:cs typeface="Arial"/>
                <a:sym typeface="Arial"/>
              </a:defRPr>
            </a:lvl2pPr>
            <a:lvl3pPr indent="0" lvl="2" marL="38100" marR="0" algn="l">
              <a:lnSpc>
                <a:spcPct val="100000"/>
              </a:lnSpc>
              <a:spcBef>
                <a:spcPts val="0"/>
              </a:spcBef>
              <a:buNone/>
              <a:defRPr b="0" i="0" sz="1000" u="none" cap="none" strike="noStrike">
                <a:solidFill>
                  <a:schemeClr val="dk1"/>
                </a:solidFill>
                <a:latin typeface="Arial"/>
                <a:ea typeface="Arial"/>
                <a:cs typeface="Arial"/>
                <a:sym typeface="Arial"/>
              </a:defRPr>
            </a:lvl3pPr>
            <a:lvl4pPr indent="0" lvl="3" marL="38100" marR="0" algn="l">
              <a:lnSpc>
                <a:spcPct val="100000"/>
              </a:lnSpc>
              <a:spcBef>
                <a:spcPts val="0"/>
              </a:spcBef>
              <a:buNone/>
              <a:defRPr b="0" i="0" sz="1000" u="none" cap="none" strike="noStrike">
                <a:solidFill>
                  <a:schemeClr val="dk1"/>
                </a:solidFill>
                <a:latin typeface="Arial"/>
                <a:ea typeface="Arial"/>
                <a:cs typeface="Arial"/>
                <a:sym typeface="Arial"/>
              </a:defRPr>
            </a:lvl4pPr>
            <a:lvl5pPr indent="0" lvl="4" marL="38100" marR="0" algn="l">
              <a:lnSpc>
                <a:spcPct val="100000"/>
              </a:lnSpc>
              <a:spcBef>
                <a:spcPts val="0"/>
              </a:spcBef>
              <a:buNone/>
              <a:defRPr b="0" i="0" sz="1000" u="none" cap="none" strike="noStrike">
                <a:solidFill>
                  <a:schemeClr val="dk1"/>
                </a:solidFill>
                <a:latin typeface="Arial"/>
                <a:ea typeface="Arial"/>
                <a:cs typeface="Arial"/>
                <a:sym typeface="Arial"/>
              </a:defRPr>
            </a:lvl5pPr>
            <a:lvl6pPr indent="0" lvl="5" marL="38100" marR="0" algn="l">
              <a:lnSpc>
                <a:spcPct val="100000"/>
              </a:lnSpc>
              <a:spcBef>
                <a:spcPts val="0"/>
              </a:spcBef>
              <a:buNone/>
              <a:defRPr b="0" i="0" sz="1000" u="none" cap="none" strike="noStrike">
                <a:solidFill>
                  <a:schemeClr val="dk1"/>
                </a:solidFill>
                <a:latin typeface="Arial"/>
                <a:ea typeface="Arial"/>
                <a:cs typeface="Arial"/>
                <a:sym typeface="Arial"/>
              </a:defRPr>
            </a:lvl6pPr>
            <a:lvl7pPr indent="0" lvl="6" marL="38100" marR="0" algn="l">
              <a:lnSpc>
                <a:spcPct val="100000"/>
              </a:lnSpc>
              <a:spcBef>
                <a:spcPts val="0"/>
              </a:spcBef>
              <a:buNone/>
              <a:defRPr b="0" i="0" sz="1000" u="none" cap="none" strike="noStrike">
                <a:solidFill>
                  <a:schemeClr val="dk1"/>
                </a:solidFill>
                <a:latin typeface="Arial"/>
                <a:ea typeface="Arial"/>
                <a:cs typeface="Arial"/>
                <a:sym typeface="Arial"/>
              </a:defRPr>
            </a:lvl7pPr>
            <a:lvl8pPr indent="0" lvl="7" marL="38100" marR="0" algn="l">
              <a:lnSpc>
                <a:spcPct val="100000"/>
              </a:lnSpc>
              <a:spcBef>
                <a:spcPts val="0"/>
              </a:spcBef>
              <a:buNone/>
              <a:defRPr b="0" i="0" sz="1000" u="none" cap="none" strike="noStrike">
                <a:solidFill>
                  <a:schemeClr val="dk1"/>
                </a:solidFill>
                <a:latin typeface="Arial"/>
                <a:ea typeface="Arial"/>
                <a:cs typeface="Arial"/>
                <a:sym typeface="Arial"/>
              </a:defRPr>
            </a:lvl8pPr>
            <a:lvl9pPr indent="0" lvl="8" marL="38100" marR="0" algn="l">
              <a:lnSpc>
                <a:spcPct val="100000"/>
              </a:lnSpc>
              <a:spcBef>
                <a:spcPts val="0"/>
              </a:spcBef>
              <a:buNone/>
              <a:defRPr b="0" i="0" sz="1000" u="none" cap="none" strike="noStrike">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 name="Shape 23"/>
        <p:cNvGrpSpPr/>
        <p:nvPr/>
      </p:nvGrpSpPr>
      <p:grpSpPr>
        <a:xfrm>
          <a:off x="0" y="0"/>
          <a:ext cx="0" cy="0"/>
          <a:chOff x="0" y="0"/>
          <a:chExt cx="0" cy="0"/>
        </a:xfrm>
      </p:grpSpPr>
      <p:sp>
        <p:nvSpPr>
          <p:cNvPr id="24" name="Google Shape;24;p6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2"/>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000">
                <a:solidFill>
                  <a:schemeClr val="dk1"/>
                </a:solidFill>
                <a:latin typeface="Arial"/>
                <a:ea typeface="Arial"/>
                <a:cs typeface="Arial"/>
                <a:sym typeface="Arial"/>
              </a:defRPr>
            </a:lvl1pPr>
            <a:lvl2pPr indent="0" lvl="1" marL="38100" marR="0" algn="l">
              <a:lnSpc>
                <a:spcPct val="100000"/>
              </a:lnSpc>
              <a:spcBef>
                <a:spcPts val="0"/>
              </a:spcBef>
              <a:buNone/>
              <a:defRPr b="0" i="0" sz="1000">
                <a:solidFill>
                  <a:schemeClr val="dk1"/>
                </a:solidFill>
                <a:latin typeface="Arial"/>
                <a:ea typeface="Arial"/>
                <a:cs typeface="Arial"/>
                <a:sym typeface="Arial"/>
              </a:defRPr>
            </a:lvl2pPr>
            <a:lvl3pPr indent="0" lvl="2" marL="38100" marR="0" algn="l">
              <a:lnSpc>
                <a:spcPct val="100000"/>
              </a:lnSpc>
              <a:spcBef>
                <a:spcPts val="0"/>
              </a:spcBef>
              <a:buNone/>
              <a:defRPr b="0" i="0" sz="1000">
                <a:solidFill>
                  <a:schemeClr val="dk1"/>
                </a:solidFill>
                <a:latin typeface="Arial"/>
                <a:ea typeface="Arial"/>
                <a:cs typeface="Arial"/>
                <a:sym typeface="Arial"/>
              </a:defRPr>
            </a:lvl3pPr>
            <a:lvl4pPr indent="0" lvl="3" marL="38100" marR="0" algn="l">
              <a:lnSpc>
                <a:spcPct val="100000"/>
              </a:lnSpc>
              <a:spcBef>
                <a:spcPts val="0"/>
              </a:spcBef>
              <a:buNone/>
              <a:defRPr b="0" i="0" sz="1000">
                <a:solidFill>
                  <a:schemeClr val="dk1"/>
                </a:solidFill>
                <a:latin typeface="Arial"/>
                <a:ea typeface="Arial"/>
                <a:cs typeface="Arial"/>
                <a:sym typeface="Arial"/>
              </a:defRPr>
            </a:lvl4pPr>
            <a:lvl5pPr indent="0" lvl="4" marL="38100" marR="0" algn="l">
              <a:lnSpc>
                <a:spcPct val="100000"/>
              </a:lnSpc>
              <a:spcBef>
                <a:spcPts val="0"/>
              </a:spcBef>
              <a:buNone/>
              <a:defRPr b="0" i="0" sz="1000">
                <a:solidFill>
                  <a:schemeClr val="dk1"/>
                </a:solidFill>
                <a:latin typeface="Arial"/>
                <a:ea typeface="Arial"/>
                <a:cs typeface="Arial"/>
                <a:sym typeface="Arial"/>
              </a:defRPr>
            </a:lvl5pPr>
            <a:lvl6pPr indent="0" lvl="5" marL="38100" marR="0" algn="l">
              <a:lnSpc>
                <a:spcPct val="100000"/>
              </a:lnSpc>
              <a:spcBef>
                <a:spcPts val="0"/>
              </a:spcBef>
              <a:buNone/>
              <a:defRPr b="0" i="0" sz="1000">
                <a:solidFill>
                  <a:schemeClr val="dk1"/>
                </a:solidFill>
                <a:latin typeface="Arial"/>
                <a:ea typeface="Arial"/>
                <a:cs typeface="Arial"/>
                <a:sym typeface="Arial"/>
              </a:defRPr>
            </a:lvl6pPr>
            <a:lvl7pPr indent="0" lvl="6" marL="38100" marR="0" algn="l">
              <a:lnSpc>
                <a:spcPct val="100000"/>
              </a:lnSpc>
              <a:spcBef>
                <a:spcPts val="0"/>
              </a:spcBef>
              <a:buNone/>
              <a:defRPr b="0" i="0" sz="1000">
                <a:solidFill>
                  <a:schemeClr val="dk1"/>
                </a:solidFill>
                <a:latin typeface="Arial"/>
                <a:ea typeface="Arial"/>
                <a:cs typeface="Arial"/>
                <a:sym typeface="Arial"/>
              </a:defRPr>
            </a:lvl7pPr>
            <a:lvl8pPr indent="0" lvl="7" marL="38100" marR="0" algn="l">
              <a:lnSpc>
                <a:spcPct val="100000"/>
              </a:lnSpc>
              <a:spcBef>
                <a:spcPts val="0"/>
              </a:spcBef>
              <a:buNone/>
              <a:defRPr b="0" i="0" sz="1000">
                <a:solidFill>
                  <a:schemeClr val="dk1"/>
                </a:solidFill>
                <a:latin typeface="Arial"/>
                <a:ea typeface="Arial"/>
                <a:cs typeface="Arial"/>
                <a:sym typeface="Arial"/>
              </a:defRPr>
            </a:lvl8pPr>
            <a:lvl9pPr indent="0" lvl="8" marL="38100" marR="0" algn="l">
              <a:lnSpc>
                <a:spcPct val="100000"/>
              </a:lnSpc>
              <a:spcBef>
                <a:spcPts val="0"/>
              </a:spcBef>
              <a:buNone/>
              <a:defRPr b="0" i="0" sz="10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63"/>
          <p:cNvSpPr txBox="1"/>
          <p:nvPr>
            <p:ph type="ctrTitle"/>
          </p:nvPr>
        </p:nvSpPr>
        <p:spPr>
          <a:xfrm>
            <a:off x="2642797" y="233654"/>
            <a:ext cx="3858404"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3"/>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3"/>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3"/>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000">
                <a:solidFill>
                  <a:schemeClr val="dk1"/>
                </a:solidFill>
                <a:latin typeface="Arial"/>
                <a:ea typeface="Arial"/>
                <a:cs typeface="Arial"/>
                <a:sym typeface="Arial"/>
              </a:defRPr>
            </a:lvl1pPr>
            <a:lvl2pPr indent="0" lvl="1" marL="38100" marR="0" algn="l">
              <a:lnSpc>
                <a:spcPct val="100000"/>
              </a:lnSpc>
              <a:spcBef>
                <a:spcPts val="0"/>
              </a:spcBef>
              <a:buNone/>
              <a:defRPr b="0" i="0" sz="1000">
                <a:solidFill>
                  <a:schemeClr val="dk1"/>
                </a:solidFill>
                <a:latin typeface="Arial"/>
                <a:ea typeface="Arial"/>
                <a:cs typeface="Arial"/>
                <a:sym typeface="Arial"/>
              </a:defRPr>
            </a:lvl2pPr>
            <a:lvl3pPr indent="0" lvl="2" marL="38100" marR="0" algn="l">
              <a:lnSpc>
                <a:spcPct val="100000"/>
              </a:lnSpc>
              <a:spcBef>
                <a:spcPts val="0"/>
              </a:spcBef>
              <a:buNone/>
              <a:defRPr b="0" i="0" sz="1000">
                <a:solidFill>
                  <a:schemeClr val="dk1"/>
                </a:solidFill>
                <a:latin typeface="Arial"/>
                <a:ea typeface="Arial"/>
                <a:cs typeface="Arial"/>
                <a:sym typeface="Arial"/>
              </a:defRPr>
            </a:lvl3pPr>
            <a:lvl4pPr indent="0" lvl="3" marL="38100" marR="0" algn="l">
              <a:lnSpc>
                <a:spcPct val="100000"/>
              </a:lnSpc>
              <a:spcBef>
                <a:spcPts val="0"/>
              </a:spcBef>
              <a:buNone/>
              <a:defRPr b="0" i="0" sz="1000">
                <a:solidFill>
                  <a:schemeClr val="dk1"/>
                </a:solidFill>
                <a:latin typeface="Arial"/>
                <a:ea typeface="Arial"/>
                <a:cs typeface="Arial"/>
                <a:sym typeface="Arial"/>
              </a:defRPr>
            </a:lvl4pPr>
            <a:lvl5pPr indent="0" lvl="4" marL="38100" marR="0" algn="l">
              <a:lnSpc>
                <a:spcPct val="100000"/>
              </a:lnSpc>
              <a:spcBef>
                <a:spcPts val="0"/>
              </a:spcBef>
              <a:buNone/>
              <a:defRPr b="0" i="0" sz="1000">
                <a:solidFill>
                  <a:schemeClr val="dk1"/>
                </a:solidFill>
                <a:latin typeface="Arial"/>
                <a:ea typeface="Arial"/>
                <a:cs typeface="Arial"/>
                <a:sym typeface="Arial"/>
              </a:defRPr>
            </a:lvl5pPr>
            <a:lvl6pPr indent="0" lvl="5" marL="38100" marR="0" algn="l">
              <a:lnSpc>
                <a:spcPct val="100000"/>
              </a:lnSpc>
              <a:spcBef>
                <a:spcPts val="0"/>
              </a:spcBef>
              <a:buNone/>
              <a:defRPr b="0" i="0" sz="1000">
                <a:solidFill>
                  <a:schemeClr val="dk1"/>
                </a:solidFill>
                <a:latin typeface="Arial"/>
                <a:ea typeface="Arial"/>
                <a:cs typeface="Arial"/>
                <a:sym typeface="Arial"/>
              </a:defRPr>
            </a:lvl6pPr>
            <a:lvl7pPr indent="0" lvl="6" marL="38100" marR="0" algn="l">
              <a:lnSpc>
                <a:spcPct val="100000"/>
              </a:lnSpc>
              <a:spcBef>
                <a:spcPts val="0"/>
              </a:spcBef>
              <a:buNone/>
              <a:defRPr b="0" i="0" sz="1000">
                <a:solidFill>
                  <a:schemeClr val="dk1"/>
                </a:solidFill>
                <a:latin typeface="Arial"/>
                <a:ea typeface="Arial"/>
                <a:cs typeface="Arial"/>
                <a:sym typeface="Arial"/>
              </a:defRPr>
            </a:lvl7pPr>
            <a:lvl8pPr indent="0" lvl="7" marL="38100" marR="0" algn="l">
              <a:lnSpc>
                <a:spcPct val="100000"/>
              </a:lnSpc>
              <a:spcBef>
                <a:spcPts val="0"/>
              </a:spcBef>
              <a:buNone/>
              <a:defRPr b="0" i="0" sz="1000">
                <a:solidFill>
                  <a:schemeClr val="dk1"/>
                </a:solidFill>
                <a:latin typeface="Arial"/>
                <a:ea typeface="Arial"/>
                <a:cs typeface="Arial"/>
                <a:sym typeface="Arial"/>
              </a:defRPr>
            </a:lvl8pPr>
            <a:lvl9pPr indent="0" lvl="8" marL="38100" marR="0" algn="l">
              <a:lnSpc>
                <a:spcPct val="100000"/>
              </a:lnSpc>
              <a:spcBef>
                <a:spcPts val="0"/>
              </a:spcBef>
              <a:buNone/>
              <a:defRPr b="0" i="0" sz="10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4"/>
          <p:cNvSpPr txBox="1"/>
          <p:nvPr>
            <p:ph type="title"/>
          </p:nvPr>
        </p:nvSpPr>
        <p:spPr>
          <a:xfrm>
            <a:off x="1599113" y="233654"/>
            <a:ext cx="5945772"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4"/>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4"/>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4"/>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4"/>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0" i="0" sz="1000">
                <a:solidFill>
                  <a:schemeClr val="dk1"/>
                </a:solidFill>
                <a:latin typeface="Arial"/>
                <a:ea typeface="Arial"/>
                <a:cs typeface="Arial"/>
                <a:sym typeface="Arial"/>
              </a:defRPr>
            </a:lvl1pPr>
            <a:lvl2pPr indent="0" lvl="1" marL="38100" marR="0" algn="l">
              <a:lnSpc>
                <a:spcPct val="100000"/>
              </a:lnSpc>
              <a:spcBef>
                <a:spcPts val="0"/>
              </a:spcBef>
              <a:buNone/>
              <a:defRPr b="0" i="0" sz="1000">
                <a:solidFill>
                  <a:schemeClr val="dk1"/>
                </a:solidFill>
                <a:latin typeface="Arial"/>
                <a:ea typeface="Arial"/>
                <a:cs typeface="Arial"/>
                <a:sym typeface="Arial"/>
              </a:defRPr>
            </a:lvl2pPr>
            <a:lvl3pPr indent="0" lvl="2" marL="38100" marR="0" algn="l">
              <a:lnSpc>
                <a:spcPct val="100000"/>
              </a:lnSpc>
              <a:spcBef>
                <a:spcPts val="0"/>
              </a:spcBef>
              <a:buNone/>
              <a:defRPr b="0" i="0" sz="1000">
                <a:solidFill>
                  <a:schemeClr val="dk1"/>
                </a:solidFill>
                <a:latin typeface="Arial"/>
                <a:ea typeface="Arial"/>
                <a:cs typeface="Arial"/>
                <a:sym typeface="Arial"/>
              </a:defRPr>
            </a:lvl3pPr>
            <a:lvl4pPr indent="0" lvl="3" marL="38100" marR="0" algn="l">
              <a:lnSpc>
                <a:spcPct val="100000"/>
              </a:lnSpc>
              <a:spcBef>
                <a:spcPts val="0"/>
              </a:spcBef>
              <a:buNone/>
              <a:defRPr b="0" i="0" sz="1000">
                <a:solidFill>
                  <a:schemeClr val="dk1"/>
                </a:solidFill>
                <a:latin typeface="Arial"/>
                <a:ea typeface="Arial"/>
                <a:cs typeface="Arial"/>
                <a:sym typeface="Arial"/>
              </a:defRPr>
            </a:lvl4pPr>
            <a:lvl5pPr indent="0" lvl="4" marL="38100" marR="0" algn="l">
              <a:lnSpc>
                <a:spcPct val="100000"/>
              </a:lnSpc>
              <a:spcBef>
                <a:spcPts val="0"/>
              </a:spcBef>
              <a:buNone/>
              <a:defRPr b="0" i="0" sz="1000">
                <a:solidFill>
                  <a:schemeClr val="dk1"/>
                </a:solidFill>
                <a:latin typeface="Arial"/>
                <a:ea typeface="Arial"/>
                <a:cs typeface="Arial"/>
                <a:sym typeface="Arial"/>
              </a:defRPr>
            </a:lvl5pPr>
            <a:lvl6pPr indent="0" lvl="5" marL="38100" marR="0" algn="l">
              <a:lnSpc>
                <a:spcPct val="100000"/>
              </a:lnSpc>
              <a:spcBef>
                <a:spcPts val="0"/>
              </a:spcBef>
              <a:buNone/>
              <a:defRPr b="0" i="0" sz="1000">
                <a:solidFill>
                  <a:schemeClr val="dk1"/>
                </a:solidFill>
                <a:latin typeface="Arial"/>
                <a:ea typeface="Arial"/>
                <a:cs typeface="Arial"/>
                <a:sym typeface="Arial"/>
              </a:defRPr>
            </a:lvl6pPr>
            <a:lvl7pPr indent="0" lvl="6" marL="38100" marR="0" algn="l">
              <a:lnSpc>
                <a:spcPct val="100000"/>
              </a:lnSpc>
              <a:spcBef>
                <a:spcPts val="0"/>
              </a:spcBef>
              <a:buNone/>
              <a:defRPr b="0" i="0" sz="1000">
                <a:solidFill>
                  <a:schemeClr val="dk1"/>
                </a:solidFill>
                <a:latin typeface="Arial"/>
                <a:ea typeface="Arial"/>
                <a:cs typeface="Arial"/>
                <a:sym typeface="Arial"/>
              </a:defRPr>
            </a:lvl7pPr>
            <a:lvl8pPr indent="0" lvl="7" marL="38100" marR="0" algn="l">
              <a:lnSpc>
                <a:spcPct val="100000"/>
              </a:lnSpc>
              <a:spcBef>
                <a:spcPts val="0"/>
              </a:spcBef>
              <a:buNone/>
              <a:defRPr b="0" i="0" sz="1000">
                <a:solidFill>
                  <a:schemeClr val="dk1"/>
                </a:solidFill>
                <a:latin typeface="Arial"/>
                <a:ea typeface="Arial"/>
                <a:cs typeface="Arial"/>
                <a:sym typeface="Arial"/>
              </a:defRPr>
            </a:lvl8pPr>
            <a:lvl9pPr indent="0" lvl="8" marL="38100" marR="0" algn="l">
              <a:lnSpc>
                <a:spcPct val="100000"/>
              </a:lnSpc>
              <a:spcBef>
                <a:spcPts val="0"/>
              </a:spcBef>
              <a:buNone/>
              <a:defRPr b="0" i="0" sz="10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1599113" y="233654"/>
            <a:ext cx="5945772" cy="5740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9"/>
          <p:cNvSpPr txBox="1"/>
          <p:nvPr>
            <p:ph idx="1" type="body"/>
          </p:nvPr>
        </p:nvSpPr>
        <p:spPr>
          <a:xfrm>
            <a:off x="969799" y="1803833"/>
            <a:ext cx="7204400" cy="148843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96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59"/>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9"/>
          <p:cNvSpPr txBox="1"/>
          <p:nvPr>
            <p:ph idx="12" type="sldNum"/>
          </p:nvPr>
        </p:nvSpPr>
        <p:spPr>
          <a:xfrm>
            <a:off x="7888367" y="6433150"/>
            <a:ext cx="230504" cy="16764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000" u="none" cap="none" strike="noStrike">
                <a:solidFill>
                  <a:schemeClr val="dk1"/>
                </a:solidFill>
                <a:latin typeface="Arial"/>
                <a:ea typeface="Arial"/>
                <a:cs typeface="Arial"/>
                <a:sym typeface="Arial"/>
              </a:defRPr>
            </a:lvl1pPr>
            <a:lvl2pPr indent="0" lvl="1" marL="38100" marR="0" rtl="0" algn="l">
              <a:lnSpc>
                <a:spcPct val="100000"/>
              </a:lnSpc>
              <a:spcBef>
                <a:spcPts val="0"/>
              </a:spcBef>
              <a:buNone/>
              <a:defRPr b="0" i="0" sz="1000" u="none" cap="none" strike="noStrike">
                <a:solidFill>
                  <a:schemeClr val="dk1"/>
                </a:solidFill>
                <a:latin typeface="Arial"/>
                <a:ea typeface="Arial"/>
                <a:cs typeface="Arial"/>
                <a:sym typeface="Arial"/>
              </a:defRPr>
            </a:lvl2pPr>
            <a:lvl3pPr indent="0" lvl="2" marL="38100" marR="0" rtl="0" algn="l">
              <a:lnSpc>
                <a:spcPct val="100000"/>
              </a:lnSpc>
              <a:spcBef>
                <a:spcPts val="0"/>
              </a:spcBef>
              <a:buNone/>
              <a:defRPr b="0" i="0" sz="1000" u="none" cap="none" strike="noStrike">
                <a:solidFill>
                  <a:schemeClr val="dk1"/>
                </a:solidFill>
                <a:latin typeface="Arial"/>
                <a:ea typeface="Arial"/>
                <a:cs typeface="Arial"/>
                <a:sym typeface="Arial"/>
              </a:defRPr>
            </a:lvl3pPr>
            <a:lvl4pPr indent="0" lvl="3" marL="38100" marR="0" rtl="0" algn="l">
              <a:lnSpc>
                <a:spcPct val="100000"/>
              </a:lnSpc>
              <a:spcBef>
                <a:spcPts val="0"/>
              </a:spcBef>
              <a:buNone/>
              <a:defRPr b="0" i="0" sz="1000" u="none" cap="none" strike="noStrike">
                <a:solidFill>
                  <a:schemeClr val="dk1"/>
                </a:solidFill>
                <a:latin typeface="Arial"/>
                <a:ea typeface="Arial"/>
                <a:cs typeface="Arial"/>
                <a:sym typeface="Arial"/>
              </a:defRPr>
            </a:lvl4pPr>
            <a:lvl5pPr indent="0" lvl="4" marL="38100" marR="0" rtl="0" algn="l">
              <a:lnSpc>
                <a:spcPct val="100000"/>
              </a:lnSpc>
              <a:spcBef>
                <a:spcPts val="0"/>
              </a:spcBef>
              <a:buNone/>
              <a:defRPr b="0" i="0" sz="1000" u="none" cap="none" strike="noStrike">
                <a:solidFill>
                  <a:schemeClr val="dk1"/>
                </a:solidFill>
                <a:latin typeface="Arial"/>
                <a:ea typeface="Arial"/>
                <a:cs typeface="Arial"/>
                <a:sym typeface="Arial"/>
              </a:defRPr>
            </a:lvl5pPr>
            <a:lvl6pPr indent="0" lvl="5" marL="38100" marR="0" rtl="0" algn="l">
              <a:lnSpc>
                <a:spcPct val="100000"/>
              </a:lnSpc>
              <a:spcBef>
                <a:spcPts val="0"/>
              </a:spcBef>
              <a:buNone/>
              <a:defRPr b="0" i="0" sz="1000" u="none" cap="none" strike="noStrike">
                <a:solidFill>
                  <a:schemeClr val="dk1"/>
                </a:solidFill>
                <a:latin typeface="Arial"/>
                <a:ea typeface="Arial"/>
                <a:cs typeface="Arial"/>
                <a:sym typeface="Arial"/>
              </a:defRPr>
            </a:lvl6pPr>
            <a:lvl7pPr indent="0" lvl="6" marL="38100" marR="0" rtl="0" algn="l">
              <a:lnSpc>
                <a:spcPct val="100000"/>
              </a:lnSpc>
              <a:spcBef>
                <a:spcPts val="0"/>
              </a:spcBef>
              <a:buNone/>
              <a:defRPr b="0" i="0" sz="1000" u="none" cap="none" strike="noStrike">
                <a:solidFill>
                  <a:schemeClr val="dk1"/>
                </a:solidFill>
                <a:latin typeface="Arial"/>
                <a:ea typeface="Arial"/>
                <a:cs typeface="Arial"/>
                <a:sym typeface="Arial"/>
              </a:defRPr>
            </a:lvl7pPr>
            <a:lvl8pPr indent="0" lvl="7" marL="38100" marR="0" rtl="0" algn="l">
              <a:lnSpc>
                <a:spcPct val="100000"/>
              </a:lnSpc>
              <a:spcBef>
                <a:spcPts val="0"/>
              </a:spcBef>
              <a:buNone/>
              <a:defRPr b="0" i="0" sz="1000" u="none" cap="none" strike="noStrike">
                <a:solidFill>
                  <a:schemeClr val="dk1"/>
                </a:solidFill>
                <a:latin typeface="Arial"/>
                <a:ea typeface="Arial"/>
                <a:cs typeface="Arial"/>
                <a:sym typeface="Arial"/>
              </a:defRPr>
            </a:lvl8pPr>
            <a:lvl9pPr indent="0" lvl="8" marL="38100" marR="0" rtl="0" algn="l">
              <a:lnSpc>
                <a:spcPct val="100000"/>
              </a:lnSpc>
              <a:spcBef>
                <a:spcPts val="0"/>
              </a:spcBef>
              <a:buNone/>
              <a:defRPr b="0" i="0" sz="1000" u="none" cap="none" strike="noStrike">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
        <p:nvSpPr>
          <p:cNvPr descr="{&quot;HashCode&quot;:-2012720162,&quot;Placement&quot;:&quot;Header&quot;,&quot;Top&quot;:0.0,&quot;Left&quot;:0.0,&quot;SlideWidth&quot;:720,&quot;SlideHeight&quot;:540}" id="11" name="Google Shape;11;p59"/>
          <p:cNvSpPr txBox="1"/>
          <p:nvPr/>
        </p:nvSpPr>
        <p:spPr>
          <a:xfrm>
            <a:off x="0" y="0"/>
            <a:ext cx="1033377" cy="262344"/>
          </a:xfrm>
          <a:prstGeom prst="rect">
            <a:avLst/>
          </a:prstGeom>
          <a:noFill/>
          <a:ln>
            <a:noFill/>
          </a:ln>
        </p:spPr>
        <p:txBody>
          <a:bodyPr anchorCtr="1" anchor="ctr" bIns="0" lIns="0" spcFirstLastPara="1" rIns="0" wrap="square" tIns="0">
            <a:spAutoFit/>
          </a:bodyPr>
          <a:lstStyle/>
          <a:p>
            <a:pPr indent="0" lvl="0" marL="0" marR="0" rtl="0" algn="l">
              <a:spcBef>
                <a:spcPts val="0"/>
              </a:spcBef>
              <a:spcAft>
                <a:spcPts val="0"/>
              </a:spcAft>
              <a:buNone/>
            </a:pPr>
            <a:r>
              <a:rPr b="0" i="0" lang="en-US" sz="1000" u="none" cap="none" strike="noStrike">
                <a:solidFill>
                  <a:srgbClr val="000000"/>
                </a:solidFill>
                <a:latin typeface="Calibri"/>
                <a:ea typeface="Calibri"/>
                <a:cs typeface="Calibri"/>
                <a:sym typeface="Calibri"/>
              </a:rPr>
              <a:t>Official (Open)</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hyperlink" Target="http://www.youtube.com/watch?v=QIdyTlmdVW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31.jpg"/><Relationship Id="rId5" Type="http://schemas.openxmlformats.org/officeDocument/2006/relationships/image" Target="../media/image9.jp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31.jpg"/><Relationship Id="rId5" Type="http://schemas.openxmlformats.org/officeDocument/2006/relationships/image" Target="../media/image9.jp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micropython.org/download/rp2-pico-w/" TargetMode="Externa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jpg"/><Relationship Id="rId4" Type="http://schemas.openxmlformats.org/officeDocument/2006/relationships/image" Target="../media/image55.jpg"/><Relationship Id="rId5" Type="http://schemas.openxmlformats.org/officeDocument/2006/relationships/image" Target="../media/image43.jpg"/><Relationship Id="rId6" Type="http://schemas.openxmlformats.org/officeDocument/2006/relationships/image" Target="../media/image54.jpg"/><Relationship Id="rId7" Type="http://schemas.openxmlformats.org/officeDocument/2006/relationships/image" Target="../media/image56.jpg"/><Relationship Id="rId8"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thonny.org/"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jp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pypi.org/project/micropython-umqtt.simple/" TargetMode="Externa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b="0" l="0" r="0" t="0"/>
          <a:stretch/>
        </p:blipFill>
        <p:spPr>
          <a:xfrm>
            <a:off x="0" y="0"/>
            <a:ext cx="9143999" cy="6857999"/>
          </a:xfrm>
          <a:prstGeom prst="rect">
            <a:avLst/>
          </a:prstGeom>
          <a:noFill/>
          <a:ln>
            <a:noFill/>
          </a:ln>
        </p:spPr>
      </p:pic>
      <p:sp>
        <p:nvSpPr>
          <p:cNvPr id="45" name="Google Shape;45;p1"/>
          <p:cNvSpPr txBox="1"/>
          <p:nvPr>
            <p:ph type="title"/>
          </p:nvPr>
        </p:nvSpPr>
        <p:spPr>
          <a:xfrm>
            <a:off x="676063" y="72704"/>
            <a:ext cx="7792084"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u="sng">
                <a:solidFill>
                  <a:srgbClr val="FFFFFF"/>
                </a:solidFill>
                <a:hlinkClick r:id="rId4">
                  <a:extLst>
                    <a:ext uri="{A12FA001-AC4F-418D-AE19-62706E023703}">
                      <ahyp:hlinkClr val="tx"/>
                    </a:ext>
                  </a:extLst>
                </a:hlinkClick>
              </a:rPr>
              <a:t>Overview of	Raspberry Pi Pico 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 name="Shape 119"/>
        <p:cNvGrpSpPr/>
        <p:nvPr/>
      </p:nvGrpSpPr>
      <p:grpSpPr>
        <a:xfrm>
          <a:off x="0" y="0"/>
          <a:ext cx="0" cy="0"/>
          <a:chOff x="0" y="0"/>
          <a:chExt cx="0" cy="0"/>
        </a:xfrm>
      </p:grpSpPr>
      <p:sp>
        <p:nvSpPr>
          <p:cNvPr id="120" name="Google Shape;120;p10"/>
          <p:cNvSpPr txBox="1"/>
          <p:nvPr/>
        </p:nvSpPr>
        <p:spPr>
          <a:xfrm>
            <a:off x="279324" y="1216283"/>
            <a:ext cx="8138159" cy="111506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 Thonny, click on ‘</a:t>
            </a:r>
            <a:r>
              <a:rPr b="1" lang="en-US" sz="2400">
                <a:solidFill>
                  <a:schemeClr val="dk1"/>
                </a:solidFill>
                <a:latin typeface="Arial"/>
                <a:ea typeface="Arial"/>
                <a:cs typeface="Arial"/>
                <a:sym typeface="Arial"/>
              </a:rPr>
              <a:t>Tools</a:t>
            </a:r>
            <a:r>
              <a:rPr lang="en-US" sz="2400">
                <a:solidFill>
                  <a:schemeClr val="dk1"/>
                </a:solidFill>
                <a:latin typeface="Arial"/>
                <a:ea typeface="Arial"/>
                <a:cs typeface="Arial"/>
                <a:sym typeface="Arial"/>
              </a:rPr>
              <a:t>’ -&gt; ‘</a:t>
            </a:r>
            <a:r>
              <a:rPr b="1" lang="en-US" sz="2400">
                <a:solidFill>
                  <a:schemeClr val="dk1"/>
                </a:solidFill>
                <a:latin typeface="Arial"/>
                <a:ea typeface="Arial"/>
                <a:cs typeface="Arial"/>
                <a:sym typeface="Arial"/>
              </a:rPr>
              <a:t>Manage packages…</a:t>
            </a:r>
            <a:r>
              <a:rPr lang="en-US" sz="2400">
                <a:solidFill>
                  <a:schemeClr val="dk1"/>
                </a:solidFill>
                <a:latin typeface="Arial"/>
                <a:ea typeface="Arial"/>
                <a:cs typeface="Arial"/>
                <a:sym typeface="Arial"/>
              </a:rPr>
              <a:t>’  and type ‘</a:t>
            </a:r>
            <a:r>
              <a:rPr b="1" lang="en-US" sz="2400">
                <a:solidFill>
                  <a:schemeClr val="dk1"/>
                </a:solidFill>
                <a:latin typeface="Arial"/>
                <a:ea typeface="Arial"/>
                <a:cs typeface="Arial"/>
                <a:sym typeface="Arial"/>
              </a:rPr>
              <a:t>dht11</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412750" lvl="0" marL="424815" marR="0" rtl="0" algn="l">
              <a:lnSpc>
                <a:spcPct val="115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Select the micropython version and install it.</a:t>
            </a:r>
            <a:endParaRPr sz="2400">
              <a:solidFill>
                <a:schemeClr val="dk1"/>
              </a:solidFill>
              <a:latin typeface="Arial"/>
              <a:ea typeface="Arial"/>
              <a:cs typeface="Arial"/>
              <a:sym typeface="Arial"/>
            </a:endParaRPr>
          </a:p>
        </p:txBody>
      </p:sp>
      <p:sp>
        <p:nvSpPr>
          <p:cNvPr id="121" name="Google Shape;121;p10"/>
          <p:cNvSpPr txBox="1"/>
          <p:nvPr>
            <p:ph type="title"/>
          </p:nvPr>
        </p:nvSpPr>
        <p:spPr>
          <a:xfrm>
            <a:off x="538902" y="281429"/>
            <a:ext cx="806767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Install DHT11 MicroPython Library</a:t>
            </a:r>
            <a:endParaRPr/>
          </a:p>
        </p:txBody>
      </p:sp>
      <p:grpSp>
        <p:nvGrpSpPr>
          <p:cNvPr id="122" name="Google Shape;122;p10"/>
          <p:cNvGrpSpPr/>
          <p:nvPr/>
        </p:nvGrpSpPr>
        <p:grpSpPr>
          <a:xfrm>
            <a:off x="1919338" y="2587849"/>
            <a:ext cx="5305325" cy="3812949"/>
            <a:chOff x="1919338" y="2587849"/>
            <a:chExt cx="5305325" cy="3812949"/>
          </a:xfrm>
        </p:grpSpPr>
        <p:pic>
          <p:nvPicPr>
            <p:cNvPr id="123" name="Google Shape;123;p10"/>
            <p:cNvPicPr preferRelativeResize="0"/>
            <p:nvPr/>
          </p:nvPicPr>
          <p:blipFill rotWithShape="1">
            <a:blip r:embed="rId3">
              <a:alphaModFix/>
            </a:blip>
            <a:srcRect b="0" l="0" r="0" t="0"/>
            <a:stretch/>
          </p:blipFill>
          <p:spPr>
            <a:xfrm>
              <a:off x="1919338" y="2587849"/>
              <a:ext cx="5305325" cy="3812949"/>
            </a:xfrm>
            <a:prstGeom prst="rect">
              <a:avLst/>
            </a:prstGeom>
            <a:noFill/>
            <a:ln>
              <a:noFill/>
            </a:ln>
          </p:spPr>
        </p:pic>
        <p:sp>
          <p:nvSpPr>
            <p:cNvPr id="124" name="Google Shape;124;p10"/>
            <p:cNvSpPr/>
            <p:nvPr/>
          </p:nvSpPr>
          <p:spPr>
            <a:xfrm>
              <a:off x="3216949" y="3916599"/>
              <a:ext cx="3230245" cy="457200"/>
            </a:xfrm>
            <a:custGeom>
              <a:rect b="b" l="l" r="r" t="t"/>
              <a:pathLst>
                <a:path extrusionOk="0" h="457200" w="3230245">
                  <a:moveTo>
                    <a:pt x="0" y="76201"/>
                  </a:moveTo>
                  <a:lnTo>
                    <a:pt x="5988" y="46540"/>
                  </a:lnTo>
                  <a:lnTo>
                    <a:pt x="22318" y="22318"/>
                  </a:lnTo>
                  <a:lnTo>
                    <a:pt x="46540" y="5988"/>
                  </a:lnTo>
                  <a:lnTo>
                    <a:pt x="76201" y="0"/>
                  </a:lnTo>
                  <a:lnTo>
                    <a:pt x="3153898" y="0"/>
                  </a:lnTo>
                  <a:lnTo>
                    <a:pt x="3196175" y="12802"/>
                  </a:lnTo>
                  <a:lnTo>
                    <a:pt x="3224299" y="47040"/>
                  </a:lnTo>
                  <a:lnTo>
                    <a:pt x="3230099" y="76201"/>
                  </a:lnTo>
                  <a:lnTo>
                    <a:pt x="3230099" y="380998"/>
                  </a:lnTo>
                  <a:lnTo>
                    <a:pt x="3224111" y="410659"/>
                  </a:lnTo>
                  <a:lnTo>
                    <a:pt x="3207781" y="434881"/>
                  </a:lnTo>
                  <a:lnTo>
                    <a:pt x="3183559" y="451211"/>
                  </a:lnTo>
                  <a:lnTo>
                    <a:pt x="3153898" y="457199"/>
                  </a:lnTo>
                  <a:lnTo>
                    <a:pt x="76201" y="457199"/>
                  </a:lnTo>
                  <a:lnTo>
                    <a:pt x="46540" y="451211"/>
                  </a:lnTo>
                  <a:lnTo>
                    <a:pt x="22318" y="434881"/>
                  </a:lnTo>
                  <a:lnTo>
                    <a:pt x="5988" y="410659"/>
                  </a:lnTo>
                  <a:lnTo>
                    <a:pt x="0" y="380998"/>
                  </a:lnTo>
                  <a:lnTo>
                    <a:pt x="0" y="762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 name="Google Shape;125;p10"/>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sp>
        <p:nvSpPr>
          <p:cNvPr id="130" name="Google Shape;130;p8"/>
          <p:cNvSpPr txBox="1"/>
          <p:nvPr>
            <p:ph type="title"/>
          </p:nvPr>
        </p:nvSpPr>
        <p:spPr>
          <a:xfrm>
            <a:off x="2994301" y="65329"/>
            <a:ext cx="315595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DHT Sensors</a:t>
            </a:r>
            <a:endParaRPr/>
          </a:p>
        </p:txBody>
      </p:sp>
      <p:pic>
        <p:nvPicPr>
          <p:cNvPr id="131" name="Google Shape;131;p8"/>
          <p:cNvPicPr preferRelativeResize="0"/>
          <p:nvPr/>
        </p:nvPicPr>
        <p:blipFill rotWithShape="1">
          <a:blip r:embed="rId3">
            <a:alphaModFix/>
          </a:blip>
          <a:srcRect b="0" l="0" r="0" t="0"/>
          <a:stretch/>
        </p:blipFill>
        <p:spPr>
          <a:xfrm>
            <a:off x="191475" y="3307524"/>
            <a:ext cx="4210044" cy="3237524"/>
          </a:xfrm>
          <a:prstGeom prst="rect">
            <a:avLst/>
          </a:prstGeom>
          <a:noFill/>
          <a:ln>
            <a:noFill/>
          </a:ln>
        </p:spPr>
      </p:pic>
      <p:sp>
        <p:nvSpPr>
          <p:cNvPr id="132" name="Google Shape;132;p8"/>
          <p:cNvSpPr txBox="1"/>
          <p:nvPr/>
        </p:nvSpPr>
        <p:spPr>
          <a:xfrm>
            <a:off x="232274" y="685132"/>
            <a:ext cx="8667750" cy="5928995"/>
          </a:xfrm>
          <a:prstGeom prst="rect">
            <a:avLst/>
          </a:prstGeom>
          <a:noFill/>
          <a:ln>
            <a:noFill/>
          </a:ln>
        </p:spPr>
        <p:txBody>
          <a:bodyPr anchorCtr="0" anchor="t" bIns="0" lIns="0" spcFirstLastPara="1" rIns="0" wrap="square" tIns="27925">
            <a:spAutoFit/>
          </a:bodyPr>
          <a:lstStyle/>
          <a:p>
            <a:pPr indent="-412750" lvl="0" marL="424815" marR="117094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DHT sensors are made of two parts, a  capacitive humidity sensor and a thermistor.</a:t>
            </a:r>
            <a:endParaRPr sz="2400">
              <a:solidFill>
                <a:schemeClr val="dk1"/>
              </a:solidFill>
              <a:latin typeface="Arial"/>
              <a:ea typeface="Arial"/>
              <a:cs typeface="Arial"/>
              <a:sym typeface="Arial"/>
            </a:endParaRPr>
          </a:p>
          <a:p>
            <a:pPr indent="-412750" lvl="0" marL="424815" marR="35941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There is also a very basic chip inside that does  some analog to digital conversion and spits out a  digital signal with the temperature and humidity.</a:t>
            </a:r>
            <a:endParaRPr sz="2400">
              <a:solidFill>
                <a:schemeClr val="dk1"/>
              </a:solidFill>
              <a:latin typeface="Arial"/>
              <a:ea typeface="Arial"/>
              <a:cs typeface="Arial"/>
              <a:sym typeface="Arial"/>
            </a:endParaRPr>
          </a:p>
          <a:p>
            <a:pPr indent="-412750" lvl="0" marL="424815" marR="0" rtl="0" algn="l">
              <a:lnSpc>
                <a:spcPct val="115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two popular DHT sensors are DHT11 and DHT22.</a:t>
            </a:r>
            <a:endParaRPr sz="2400">
              <a:solidFill>
                <a:schemeClr val="dk1"/>
              </a:solidFill>
              <a:latin typeface="Arial"/>
              <a:ea typeface="Arial"/>
              <a:cs typeface="Arial"/>
              <a:sym typeface="Arial"/>
            </a:endParaRPr>
          </a:p>
          <a:p>
            <a:pPr indent="0" lvl="0" marL="405765" marR="0" rtl="0" algn="ctr">
              <a:lnSpc>
                <a:spcPct val="100000"/>
              </a:lnSpc>
              <a:spcBef>
                <a:spcPts val="1750"/>
              </a:spcBef>
              <a:spcAft>
                <a:spcPts val="0"/>
              </a:spcAft>
              <a:buNone/>
            </a:pPr>
            <a:r>
              <a:rPr lang="en-US" sz="1000">
                <a:solidFill>
                  <a:schemeClr val="dk1"/>
                </a:solidFill>
                <a:latin typeface="Arial"/>
                <a:ea typeface="Arial"/>
                <a:cs typeface="Arial"/>
                <a:sym typeface="Arial"/>
              </a:rPr>
              <a:t>DHT11</a:t>
            </a:r>
            <a:endParaRPr sz="1000">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Ultra low cost</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3 to 5V power and I/O</a:t>
            </a:r>
            <a:endParaRPr b="0" i="0" sz="1000" u="none" cap="none" strike="noStrike">
              <a:solidFill>
                <a:schemeClr val="dk1"/>
              </a:solidFill>
              <a:latin typeface="Arial"/>
              <a:ea typeface="Arial"/>
              <a:cs typeface="Arial"/>
              <a:sym typeface="Arial"/>
            </a:endParaRPr>
          </a:p>
          <a:p>
            <a:pPr indent="-305435" lvl="1" marL="4801870" marR="720725"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2.5mA max current use during conversion (while  requesting data)</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Good for 20-80% humidity readings with 5% accuracy</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Good for 0-50°C temperature readings ±2°C accuracy</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No more than 1 Hz sampling rate (once every second)</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Body size 15.5mm x 12mm x 5.5mm</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4 pins with 0.1" spacing</a:t>
            </a:r>
            <a:endParaRPr b="0" i="0" sz="1000" u="none" cap="none" strike="noStrike">
              <a:solidFill>
                <a:schemeClr val="dk1"/>
              </a:solidFill>
              <a:latin typeface="Arial"/>
              <a:ea typeface="Arial"/>
              <a:cs typeface="Arial"/>
              <a:sym typeface="Arial"/>
            </a:endParaRPr>
          </a:p>
          <a:p>
            <a:pPr indent="0" lvl="1" marL="457200" marR="0" rtl="0" algn="l">
              <a:lnSpc>
                <a:spcPct val="100000"/>
              </a:lnSpc>
              <a:spcBef>
                <a:spcPts val="5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a:p>
            <a:pPr indent="0" lvl="0" marL="457834" marR="0" rtl="0" algn="ctr">
              <a:lnSpc>
                <a:spcPct val="100000"/>
              </a:lnSpc>
              <a:spcBef>
                <a:spcPts val="0"/>
              </a:spcBef>
              <a:spcAft>
                <a:spcPts val="0"/>
              </a:spcAft>
              <a:buNone/>
            </a:pPr>
            <a:r>
              <a:rPr lang="en-US" sz="1000">
                <a:solidFill>
                  <a:schemeClr val="dk1"/>
                </a:solidFill>
                <a:latin typeface="Arial"/>
                <a:ea typeface="Arial"/>
                <a:cs typeface="Arial"/>
                <a:sym typeface="Arial"/>
              </a:rPr>
              <a:t>DHT22</a:t>
            </a:r>
            <a:endParaRPr sz="1000">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Low cost</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3 to 5V power and I/O</a:t>
            </a:r>
            <a:endParaRPr b="0" i="0" sz="1000" u="none" cap="none" strike="noStrike">
              <a:solidFill>
                <a:schemeClr val="dk1"/>
              </a:solidFill>
              <a:latin typeface="Arial"/>
              <a:ea typeface="Arial"/>
              <a:cs typeface="Arial"/>
              <a:sym typeface="Arial"/>
            </a:endParaRPr>
          </a:p>
          <a:p>
            <a:pPr indent="-305435" lvl="1" marL="4801870" marR="720725"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2.5mA max current use during conversion (while  requesting data)</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Good for 0-100% humidity readings with 2-5% accuracy</a:t>
            </a:r>
            <a:endParaRPr b="0" i="0" sz="1000" u="none" cap="none" strike="noStrike">
              <a:solidFill>
                <a:schemeClr val="dk1"/>
              </a:solidFill>
              <a:latin typeface="Arial"/>
              <a:ea typeface="Arial"/>
              <a:cs typeface="Arial"/>
              <a:sym typeface="Arial"/>
            </a:endParaRPr>
          </a:p>
          <a:p>
            <a:pPr indent="-305435" lvl="1" marL="4801870" marR="601345"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Good for -40 to 80°C temperature readings ±0.5°C  accuracy</a:t>
            </a:r>
            <a:endParaRPr b="0" i="0" sz="1000" u="none" cap="none" strike="noStrike">
              <a:solidFill>
                <a:schemeClr val="dk1"/>
              </a:solidFill>
              <a:latin typeface="Arial"/>
              <a:ea typeface="Arial"/>
              <a:cs typeface="Arial"/>
              <a:sym typeface="Arial"/>
            </a:endParaRPr>
          </a:p>
          <a:p>
            <a:pPr indent="-305435" lvl="1" marL="4801870" marR="676275"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No more than 0.5 Hz sampling rate (once every 2  seconds)</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Body size 15.1mm x 25mm x 7.7mm</a:t>
            </a:r>
            <a:endParaRPr b="0" i="0" sz="1000" u="none" cap="none" strike="noStrike">
              <a:solidFill>
                <a:schemeClr val="dk1"/>
              </a:solidFill>
              <a:latin typeface="Arial"/>
              <a:ea typeface="Arial"/>
              <a:cs typeface="Arial"/>
              <a:sym typeface="Arial"/>
            </a:endParaRPr>
          </a:p>
          <a:p>
            <a:pPr indent="-306070" lvl="1" marL="480187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4 pins with 0.1" spacing</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 name="Shape 136"/>
        <p:cNvGrpSpPr/>
        <p:nvPr/>
      </p:nvGrpSpPr>
      <p:grpSpPr>
        <a:xfrm>
          <a:off x="0" y="0"/>
          <a:ext cx="0" cy="0"/>
          <a:chOff x="0" y="0"/>
          <a:chExt cx="0" cy="0"/>
        </a:xfrm>
      </p:grpSpPr>
      <p:sp>
        <p:nvSpPr>
          <p:cNvPr id="137" name="Google Shape;137;p9"/>
          <p:cNvSpPr txBox="1"/>
          <p:nvPr/>
        </p:nvSpPr>
        <p:spPr>
          <a:xfrm>
            <a:off x="279324" y="1216283"/>
            <a:ext cx="8673465" cy="1477010"/>
          </a:xfrm>
          <a:prstGeom prst="rect">
            <a:avLst/>
          </a:prstGeom>
          <a:noFill/>
          <a:ln>
            <a:noFill/>
          </a:ln>
        </p:spPr>
        <p:txBody>
          <a:bodyPr anchorCtr="0" anchor="t" bIns="0" lIns="0" spcFirstLastPara="1" rIns="0" wrap="square" tIns="12700">
            <a:spAutoFit/>
          </a:bodyPr>
          <a:lstStyle/>
          <a:p>
            <a:pPr indent="-412750" lvl="0" marL="424815" marR="0" rtl="0" algn="l">
              <a:lnSpc>
                <a:spcPct val="119375"/>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Connect the DHT11 to Raspberry Pi Pico W as follows:</a:t>
            </a:r>
            <a:endParaRPr sz="2400">
              <a:solidFill>
                <a:schemeClr val="dk1"/>
              </a:solidFill>
              <a:latin typeface="Arial"/>
              <a:ea typeface="Arial"/>
              <a:cs typeface="Arial"/>
              <a:sym typeface="Arial"/>
            </a:endParaRPr>
          </a:p>
          <a:p>
            <a:pPr indent="-412749" lvl="1" marL="882014" marR="0" rtl="0" algn="l">
              <a:lnSpc>
                <a:spcPct val="11875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DHT Pin 1 to 3V3,</a:t>
            </a:r>
            <a:endParaRPr b="0" i="0" sz="2400" u="none" cap="none" strike="noStrike">
              <a:solidFill>
                <a:schemeClr val="dk1"/>
              </a:solidFill>
              <a:latin typeface="Arial"/>
              <a:ea typeface="Arial"/>
              <a:cs typeface="Arial"/>
              <a:sym typeface="Arial"/>
            </a:endParaRPr>
          </a:p>
          <a:p>
            <a:pPr indent="-412749" lvl="1" marL="882014" marR="0" rtl="0" algn="l">
              <a:lnSpc>
                <a:spcPct val="11875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DHT Pin 2 to GP4,</a:t>
            </a:r>
            <a:endParaRPr b="0" i="0" sz="2400" u="none" cap="none" strike="noStrike">
              <a:solidFill>
                <a:schemeClr val="dk1"/>
              </a:solidFill>
              <a:latin typeface="Arial"/>
              <a:ea typeface="Arial"/>
              <a:cs typeface="Arial"/>
              <a:sym typeface="Arial"/>
            </a:endParaRPr>
          </a:p>
          <a:p>
            <a:pPr indent="-412749" lvl="1" marL="882014" marR="0" rtl="0" algn="l">
              <a:lnSpc>
                <a:spcPct val="119375"/>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DHT Pin 4 to GND.</a:t>
            </a:r>
            <a:endParaRPr b="0" i="0" sz="2400" u="none" cap="none" strike="noStrike">
              <a:solidFill>
                <a:schemeClr val="dk1"/>
              </a:solidFill>
              <a:latin typeface="Arial"/>
              <a:ea typeface="Arial"/>
              <a:cs typeface="Arial"/>
              <a:sym typeface="Arial"/>
            </a:endParaRPr>
          </a:p>
        </p:txBody>
      </p:sp>
      <p:sp>
        <p:nvSpPr>
          <p:cNvPr id="138" name="Google Shape;138;p9"/>
          <p:cNvSpPr txBox="1"/>
          <p:nvPr>
            <p:ph type="title"/>
          </p:nvPr>
        </p:nvSpPr>
        <p:spPr>
          <a:xfrm>
            <a:off x="607483" y="281429"/>
            <a:ext cx="79298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Connect Pi Pico W to DHT Sensor</a:t>
            </a:r>
            <a:endParaRPr/>
          </a:p>
        </p:txBody>
      </p:sp>
      <p:pic>
        <p:nvPicPr>
          <p:cNvPr id="139" name="Google Shape;139;p9"/>
          <p:cNvPicPr preferRelativeResize="0"/>
          <p:nvPr/>
        </p:nvPicPr>
        <p:blipFill rotWithShape="1">
          <a:blip r:embed="rId3">
            <a:alphaModFix/>
          </a:blip>
          <a:srcRect b="0" l="0" r="0" t="0"/>
          <a:stretch/>
        </p:blipFill>
        <p:spPr>
          <a:xfrm>
            <a:off x="161800" y="3697973"/>
            <a:ext cx="3465082" cy="1954683"/>
          </a:xfrm>
          <a:prstGeom prst="rect">
            <a:avLst/>
          </a:prstGeom>
          <a:noFill/>
          <a:ln>
            <a:noFill/>
          </a:ln>
        </p:spPr>
      </p:pic>
      <p:grpSp>
        <p:nvGrpSpPr>
          <p:cNvPr id="140" name="Google Shape;140;p9"/>
          <p:cNvGrpSpPr/>
          <p:nvPr/>
        </p:nvGrpSpPr>
        <p:grpSpPr>
          <a:xfrm>
            <a:off x="3784322" y="2766121"/>
            <a:ext cx="5291469" cy="3851708"/>
            <a:chOff x="3784322" y="2766121"/>
            <a:chExt cx="5291469" cy="3851708"/>
          </a:xfrm>
        </p:grpSpPr>
        <p:pic>
          <p:nvPicPr>
            <p:cNvPr id="141" name="Google Shape;141;p9"/>
            <p:cNvPicPr preferRelativeResize="0"/>
            <p:nvPr/>
          </p:nvPicPr>
          <p:blipFill rotWithShape="1">
            <a:blip r:embed="rId4">
              <a:alphaModFix/>
            </a:blip>
            <a:srcRect b="0" l="0" r="0" t="0"/>
            <a:stretch/>
          </p:blipFill>
          <p:spPr>
            <a:xfrm>
              <a:off x="3784322" y="2766121"/>
              <a:ext cx="5291469" cy="3851708"/>
            </a:xfrm>
            <a:prstGeom prst="rect">
              <a:avLst/>
            </a:prstGeom>
            <a:noFill/>
            <a:ln>
              <a:noFill/>
            </a:ln>
          </p:spPr>
        </p:pic>
        <p:pic>
          <p:nvPicPr>
            <p:cNvPr id="142" name="Google Shape;142;p9"/>
            <p:cNvPicPr preferRelativeResize="0"/>
            <p:nvPr/>
          </p:nvPicPr>
          <p:blipFill rotWithShape="1">
            <a:blip r:embed="rId5">
              <a:alphaModFix/>
            </a:blip>
            <a:srcRect b="0" l="0" r="0" t="0"/>
            <a:stretch/>
          </p:blipFill>
          <p:spPr>
            <a:xfrm>
              <a:off x="5016591" y="5260089"/>
              <a:ext cx="351618" cy="1228826"/>
            </a:xfrm>
            <a:prstGeom prst="rect">
              <a:avLst/>
            </a:prstGeom>
            <a:noFill/>
            <a:ln>
              <a:noFill/>
            </a:ln>
          </p:spPr>
        </p:pic>
        <p:pic>
          <p:nvPicPr>
            <p:cNvPr id="143" name="Google Shape;143;p9"/>
            <p:cNvPicPr preferRelativeResize="0"/>
            <p:nvPr/>
          </p:nvPicPr>
          <p:blipFill rotWithShape="1">
            <a:blip r:embed="rId6">
              <a:alphaModFix/>
            </a:blip>
            <a:srcRect b="0" l="0" r="0" t="0"/>
            <a:stretch/>
          </p:blipFill>
          <p:spPr>
            <a:xfrm>
              <a:off x="4496050" y="4099225"/>
              <a:ext cx="2852199" cy="1143724"/>
            </a:xfrm>
            <a:prstGeom prst="rect">
              <a:avLst/>
            </a:prstGeom>
            <a:noFill/>
            <a:ln>
              <a:noFill/>
            </a:ln>
          </p:spPr>
        </p:pic>
      </p:grpSp>
      <p:sp>
        <p:nvSpPr>
          <p:cNvPr id="144" name="Google Shape;144;p9"/>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156153" y="79829"/>
            <a:ext cx="8924925" cy="1012190"/>
          </a:xfrm>
          <a:prstGeom prst="rect">
            <a:avLst/>
          </a:prstGeom>
          <a:noFill/>
          <a:ln>
            <a:noFill/>
          </a:ln>
        </p:spPr>
        <p:txBody>
          <a:bodyPr anchorCtr="0" anchor="t" bIns="0" lIns="0" spcFirstLastPara="1" rIns="0" wrap="square" tIns="122550">
            <a:spAutoFit/>
          </a:bodyPr>
          <a:lstStyle/>
          <a:p>
            <a:pPr indent="-1205865" lvl="0" marL="1217930" marR="5080" rtl="0" algn="l">
              <a:lnSpc>
                <a:spcPct val="79900"/>
              </a:lnSpc>
              <a:spcBef>
                <a:spcPts val="0"/>
              </a:spcBef>
              <a:spcAft>
                <a:spcPts val="0"/>
              </a:spcAft>
              <a:buNone/>
            </a:pPr>
            <a:r>
              <a:rPr lang="en-US"/>
              <a:t>Activity: Setup Raspberry Pi Pico W To  Sense Environmental Data</a:t>
            </a:r>
            <a:endParaRPr/>
          </a:p>
        </p:txBody>
      </p:sp>
      <p:sp>
        <p:nvSpPr>
          <p:cNvPr id="150" name="Google Shape;150;p13"/>
          <p:cNvSpPr txBox="1"/>
          <p:nvPr/>
        </p:nvSpPr>
        <p:spPr>
          <a:xfrm>
            <a:off x="448397" y="1210157"/>
            <a:ext cx="7252970" cy="753110"/>
          </a:xfrm>
          <a:prstGeom prst="rect">
            <a:avLst/>
          </a:prstGeom>
          <a:noFill/>
          <a:ln>
            <a:noFill/>
          </a:ln>
        </p:spPr>
        <p:txBody>
          <a:bodyPr anchorCtr="0" anchor="t" bIns="0" lIns="0" spcFirstLastPara="1" rIns="0" wrap="square" tIns="27925">
            <a:spAutoFit/>
          </a:bodyPr>
          <a:lstStyle/>
          <a:p>
            <a:pPr indent="-347980" lvl="0" marL="36004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Setup the Raspberry Pi Pico W to gather  environmental data using the DHT11 sensor.</a:t>
            </a:r>
            <a:endParaRPr sz="2400">
              <a:solidFill>
                <a:schemeClr val="dk1"/>
              </a:solidFill>
              <a:latin typeface="Arial"/>
              <a:ea typeface="Arial"/>
              <a:cs typeface="Arial"/>
              <a:sym typeface="Arial"/>
            </a:endParaRPr>
          </a:p>
        </p:txBody>
      </p:sp>
      <p:pic>
        <p:nvPicPr>
          <p:cNvPr id="151" name="Google Shape;151;p13"/>
          <p:cNvPicPr preferRelativeResize="0"/>
          <p:nvPr/>
        </p:nvPicPr>
        <p:blipFill rotWithShape="1">
          <a:blip r:embed="rId3">
            <a:alphaModFix/>
          </a:blip>
          <a:srcRect b="0" l="0" r="0" t="0"/>
          <a:stretch/>
        </p:blipFill>
        <p:spPr>
          <a:xfrm>
            <a:off x="161800" y="3697973"/>
            <a:ext cx="3465082" cy="1954683"/>
          </a:xfrm>
          <a:prstGeom prst="rect">
            <a:avLst/>
          </a:prstGeom>
          <a:noFill/>
          <a:ln>
            <a:noFill/>
          </a:ln>
        </p:spPr>
      </p:pic>
      <p:grpSp>
        <p:nvGrpSpPr>
          <p:cNvPr id="152" name="Google Shape;152;p13"/>
          <p:cNvGrpSpPr/>
          <p:nvPr/>
        </p:nvGrpSpPr>
        <p:grpSpPr>
          <a:xfrm>
            <a:off x="3784322" y="2766121"/>
            <a:ext cx="5291469" cy="3851708"/>
            <a:chOff x="3784322" y="2766121"/>
            <a:chExt cx="5291469" cy="3851708"/>
          </a:xfrm>
        </p:grpSpPr>
        <p:pic>
          <p:nvPicPr>
            <p:cNvPr id="153" name="Google Shape;153;p13"/>
            <p:cNvPicPr preferRelativeResize="0"/>
            <p:nvPr/>
          </p:nvPicPr>
          <p:blipFill rotWithShape="1">
            <a:blip r:embed="rId4">
              <a:alphaModFix/>
            </a:blip>
            <a:srcRect b="0" l="0" r="0" t="0"/>
            <a:stretch/>
          </p:blipFill>
          <p:spPr>
            <a:xfrm>
              <a:off x="3784322" y="2766121"/>
              <a:ext cx="5291469" cy="3851708"/>
            </a:xfrm>
            <a:prstGeom prst="rect">
              <a:avLst/>
            </a:prstGeom>
            <a:noFill/>
            <a:ln>
              <a:noFill/>
            </a:ln>
          </p:spPr>
        </p:pic>
        <p:pic>
          <p:nvPicPr>
            <p:cNvPr id="154" name="Google Shape;154;p13"/>
            <p:cNvPicPr preferRelativeResize="0"/>
            <p:nvPr/>
          </p:nvPicPr>
          <p:blipFill rotWithShape="1">
            <a:blip r:embed="rId5">
              <a:alphaModFix/>
            </a:blip>
            <a:srcRect b="0" l="0" r="0" t="0"/>
            <a:stretch/>
          </p:blipFill>
          <p:spPr>
            <a:xfrm>
              <a:off x="5016591" y="5260089"/>
              <a:ext cx="351618" cy="1228826"/>
            </a:xfrm>
            <a:prstGeom prst="rect">
              <a:avLst/>
            </a:prstGeom>
            <a:noFill/>
            <a:ln>
              <a:noFill/>
            </a:ln>
          </p:spPr>
        </p:pic>
        <p:pic>
          <p:nvPicPr>
            <p:cNvPr id="155" name="Google Shape;155;p13"/>
            <p:cNvPicPr preferRelativeResize="0"/>
            <p:nvPr/>
          </p:nvPicPr>
          <p:blipFill rotWithShape="1">
            <a:blip r:embed="rId6">
              <a:alphaModFix/>
            </a:blip>
            <a:srcRect b="0" l="0" r="0" t="0"/>
            <a:stretch/>
          </p:blipFill>
          <p:spPr>
            <a:xfrm>
              <a:off x="4496050" y="4099225"/>
              <a:ext cx="2852199" cy="1143724"/>
            </a:xfrm>
            <a:prstGeom prst="rect">
              <a:avLst/>
            </a:prstGeom>
            <a:noFill/>
            <a:ln>
              <a:noFill/>
            </a:ln>
          </p:spPr>
        </p:pic>
      </p:grpSp>
      <p:sp>
        <p:nvSpPr>
          <p:cNvPr id="156" name="Google Shape;156;p13"/>
          <p:cNvSpPr txBox="1"/>
          <p:nvPr/>
        </p:nvSpPr>
        <p:spPr>
          <a:xfrm>
            <a:off x="8622417" y="6433150"/>
            <a:ext cx="230504" cy="167640"/>
          </a:xfrm>
          <a:prstGeom prst="rect">
            <a:avLst/>
          </a:prstGeom>
          <a:noFill/>
          <a:ln>
            <a:noFill/>
          </a:ln>
        </p:spPr>
        <p:txBody>
          <a:bodyPr anchorCtr="0" anchor="t" bIns="0" lIns="0" spcFirstLastPara="1" rIns="0" wrap="square" tIns="625">
            <a:spAutoFit/>
          </a:bodyPr>
          <a:lstStyle/>
          <a:p>
            <a:pPr indent="0" lvl="0" marL="38100" marR="0" rtl="0" algn="l">
              <a:lnSpc>
                <a:spcPct val="100000"/>
              </a:lnSpc>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sp>
        <p:nvSpPr>
          <p:cNvPr id="161" name="Google Shape;161;p14"/>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62" name="Google Shape;162;p14"/>
          <p:cNvSpPr txBox="1"/>
          <p:nvPr>
            <p:ph type="title"/>
          </p:nvPr>
        </p:nvSpPr>
        <p:spPr>
          <a:xfrm>
            <a:off x="1105076" y="237729"/>
            <a:ext cx="685419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Sensing Environmental Data</a:t>
            </a:r>
            <a:endParaRPr/>
          </a:p>
        </p:txBody>
      </p:sp>
      <p:sp>
        <p:nvSpPr>
          <p:cNvPr id="163" name="Google Shape;163;p14"/>
          <p:cNvSpPr txBox="1"/>
          <p:nvPr/>
        </p:nvSpPr>
        <p:spPr>
          <a:xfrm>
            <a:off x="351625" y="1078164"/>
            <a:ext cx="8509000" cy="4826000"/>
          </a:xfrm>
          <a:prstGeom prst="rect">
            <a:avLst/>
          </a:prstGeom>
          <a:noFill/>
          <a:ln>
            <a:noFill/>
          </a:ln>
        </p:spPr>
        <p:txBody>
          <a:bodyPr anchorCtr="0" anchor="t" bIns="0" lIns="0" spcFirstLastPara="1" rIns="0" wrap="square" tIns="12700">
            <a:spAutoFit/>
          </a:bodyPr>
          <a:lstStyle/>
          <a:p>
            <a:pPr indent="0" lvl="0" marL="12700" marR="5067935" rtl="0" algn="l">
              <a:lnSpc>
                <a:spcPct val="125000"/>
              </a:lnSpc>
              <a:spcBef>
                <a:spcPts val="0"/>
              </a:spcBef>
              <a:spcAft>
                <a:spcPts val="0"/>
              </a:spcAft>
              <a:buNone/>
            </a:pPr>
            <a:r>
              <a:rPr lang="en-US" sz="2100">
                <a:solidFill>
                  <a:schemeClr val="dk1"/>
                </a:solidFill>
                <a:latin typeface="Arial"/>
                <a:ea typeface="Arial"/>
                <a:cs typeface="Arial"/>
                <a:sym typeface="Arial"/>
              </a:rPr>
              <a:t>from machine import Pin  from time import sleep  import dht</a:t>
            </a:r>
            <a:endParaRPr sz="2100">
              <a:solidFill>
                <a:schemeClr val="dk1"/>
              </a:solidFill>
              <a:latin typeface="Arial"/>
              <a:ea typeface="Arial"/>
              <a:cs typeface="Arial"/>
              <a:sym typeface="Arial"/>
            </a:endParaRPr>
          </a:p>
          <a:p>
            <a:pPr indent="0" lvl="0" marL="12700" marR="5053965" rtl="0" algn="l">
              <a:lnSpc>
                <a:spcPct val="250000"/>
              </a:lnSpc>
              <a:spcBef>
                <a:spcPts val="0"/>
              </a:spcBef>
              <a:spcAft>
                <a:spcPts val="0"/>
              </a:spcAft>
              <a:buNone/>
            </a:pPr>
            <a:r>
              <a:rPr lang="en-US" sz="2100">
                <a:solidFill>
                  <a:schemeClr val="dk1"/>
                </a:solidFill>
                <a:latin typeface="Arial"/>
                <a:ea typeface="Arial"/>
                <a:cs typeface="Arial"/>
                <a:sym typeface="Arial"/>
              </a:rPr>
              <a:t>sensor = dht.DHT11(Pin(4))  while True:</a:t>
            </a:r>
            <a:endParaRPr sz="2100">
              <a:solidFill>
                <a:schemeClr val="dk1"/>
              </a:solidFill>
              <a:latin typeface="Arial"/>
              <a:ea typeface="Arial"/>
              <a:cs typeface="Arial"/>
              <a:sym typeface="Arial"/>
            </a:endParaRPr>
          </a:p>
          <a:p>
            <a:pPr indent="0" lvl="0" marL="469900" marR="0" rtl="0" algn="l">
              <a:lnSpc>
                <a:spcPct val="100000"/>
              </a:lnSpc>
              <a:spcBef>
                <a:spcPts val="630"/>
              </a:spcBef>
              <a:spcAft>
                <a:spcPts val="0"/>
              </a:spcAft>
              <a:buNone/>
            </a:pPr>
            <a:r>
              <a:rPr lang="en-US" sz="2100">
                <a:solidFill>
                  <a:schemeClr val="dk1"/>
                </a:solidFill>
                <a:latin typeface="Arial"/>
                <a:ea typeface="Arial"/>
                <a:cs typeface="Arial"/>
                <a:sym typeface="Arial"/>
              </a:rPr>
              <a:t>sensor.measure()</a:t>
            </a:r>
            <a:endParaRPr sz="2100">
              <a:solidFill>
                <a:schemeClr val="dk1"/>
              </a:solidFill>
              <a:latin typeface="Arial"/>
              <a:ea typeface="Arial"/>
              <a:cs typeface="Arial"/>
              <a:sym typeface="Arial"/>
            </a:endParaRPr>
          </a:p>
          <a:p>
            <a:pPr indent="0" lvl="0" marL="469900" marR="4201160" rtl="0" algn="l">
              <a:lnSpc>
                <a:spcPct val="125000"/>
              </a:lnSpc>
              <a:spcBef>
                <a:spcPts val="0"/>
              </a:spcBef>
              <a:spcAft>
                <a:spcPts val="0"/>
              </a:spcAft>
              <a:buNone/>
            </a:pPr>
            <a:r>
              <a:rPr lang="en-US" sz="2100">
                <a:solidFill>
                  <a:schemeClr val="dk1"/>
                </a:solidFill>
                <a:latin typeface="Arial"/>
                <a:ea typeface="Arial"/>
                <a:cs typeface="Arial"/>
                <a:sym typeface="Arial"/>
              </a:rPr>
              <a:t>temp = sensor.temperature()  hum = sensor.humidity()</a:t>
            </a:r>
            <a:endParaRPr sz="2100">
              <a:solidFill>
                <a:schemeClr val="dk1"/>
              </a:solidFill>
              <a:latin typeface="Arial"/>
              <a:ea typeface="Arial"/>
              <a:cs typeface="Arial"/>
              <a:sym typeface="Arial"/>
            </a:endParaRPr>
          </a:p>
          <a:p>
            <a:pPr indent="0" lvl="0" marL="469900" marR="5080" rtl="0" algn="l">
              <a:lnSpc>
                <a:spcPct val="125000"/>
              </a:lnSpc>
              <a:spcBef>
                <a:spcPts val="0"/>
              </a:spcBef>
              <a:spcAft>
                <a:spcPts val="0"/>
              </a:spcAft>
              <a:buNone/>
            </a:pPr>
            <a:r>
              <a:rPr lang="en-US" sz="2100">
                <a:solidFill>
                  <a:schemeClr val="dk1"/>
                </a:solidFill>
                <a:latin typeface="Arial"/>
                <a:ea typeface="Arial"/>
                <a:cs typeface="Arial"/>
                <a:sym typeface="Arial"/>
              </a:rPr>
              <a:t>print(“Temperature: {}°C Humidity: {}% ”. format(temp, hum))  sleep(2)</a:t>
            </a:r>
            <a:endParaRPr sz="21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728641" y="240279"/>
            <a:ext cx="76879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MicroPython DHT11 Pico W Code</a:t>
            </a:r>
            <a:endParaRPr/>
          </a:p>
        </p:txBody>
      </p:sp>
      <p:sp>
        <p:nvSpPr>
          <p:cNvPr id="169" name="Google Shape;169;p15"/>
          <p:cNvSpPr txBox="1"/>
          <p:nvPr/>
        </p:nvSpPr>
        <p:spPr>
          <a:xfrm>
            <a:off x="573397" y="1109538"/>
            <a:ext cx="7823834" cy="1481455"/>
          </a:xfrm>
          <a:prstGeom prst="rect">
            <a:avLst/>
          </a:prstGeom>
          <a:noFill/>
          <a:ln>
            <a:noFill/>
          </a:ln>
        </p:spPr>
        <p:txBody>
          <a:bodyPr anchorCtr="0" anchor="t" bIns="0" lIns="0" spcFirstLastPara="1" rIns="0" wrap="square" tIns="12700">
            <a:spAutoFit/>
          </a:bodyPr>
          <a:lstStyle/>
          <a:p>
            <a:pPr indent="-347980" lvl="0" marL="360045" marR="508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MicroPython script reads temperature and  humidity readings from the DHT11 sensor.</a:t>
            </a:r>
            <a:endParaRPr sz="2400">
              <a:solidFill>
                <a:schemeClr val="dk1"/>
              </a:solidFill>
              <a:latin typeface="Arial"/>
              <a:ea typeface="Arial"/>
              <a:cs typeface="Arial"/>
              <a:sym typeface="Arial"/>
            </a:endParaRPr>
          </a:p>
          <a:p>
            <a:pPr indent="-347980" lvl="0" marL="360045" marR="1008380" rtl="0" algn="l">
              <a:lnSpc>
                <a:spcPct val="118750"/>
              </a:lnSpc>
              <a:spcBef>
                <a:spcPts val="95"/>
              </a:spcBef>
              <a:spcAft>
                <a:spcPts val="0"/>
              </a:spcAft>
              <a:buClr>
                <a:schemeClr val="dk1"/>
              </a:buClr>
              <a:buSzPts val="2400"/>
              <a:buFont typeface="Arial"/>
              <a:buChar char="•"/>
            </a:pPr>
            <a:r>
              <a:rPr lang="en-US" sz="2400">
                <a:solidFill>
                  <a:schemeClr val="dk1"/>
                </a:solidFill>
                <a:latin typeface="Arial"/>
                <a:ea typeface="Arial"/>
                <a:cs typeface="Arial"/>
                <a:sym typeface="Arial"/>
              </a:rPr>
              <a:t>These readings will be printed on the  MicroPython shell console as seen below.</a:t>
            </a:r>
            <a:endParaRPr sz="2400">
              <a:solidFill>
                <a:schemeClr val="dk1"/>
              </a:solidFill>
              <a:latin typeface="Arial"/>
              <a:ea typeface="Arial"/>
              <a:cs typeface="Arial"/>
              <a:sym typeface="Arial"/>
            </a:endParaRPr>
          </a:p>
        </p:txBody>
      </p:sp>
      <p:pic>
        <p:nvPicPr>
          <p:cNvPr id="170" name="Google Shape;170;p15"/>
          <p:cNvPicPr preferRelativeResize="0"/>
          <p:nvPr/>
        </p:nvPicPr>
        <p:blipFill rotWithShape="1">
          <a:blip r:embed="rId3">
            <a:alphaModFix/>
          </a:blip>
          <a:srcRect b="0" l="0" r="0" t="0"/>
          <a:stretch/>
        </p:blipFill>
        <p:spPr>
          <a:xfrm>
            <a:off x="195475" y="3021350"/>
            <a:ext cx="8753051" cy="2183250"/>
          </a:xfrm>
          <a:prstGeom prst="rect">
            <a:avLst/>
          </a:prstGeom>
          <a:noFill/>
          <a:ln>
            <a:noFill/>
          </a:ln>
        </p:spPr>
      </p:pic>
      <p:sp>
        <p:nvSpPr>
          <p:cNvPr id="171" name="Google Shape;171;p15"/>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1246351" y="237729"/>
            <a:ext cx="657161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Sending Data To The Cloud</a:t>
            </a:r>
            <a:endParaRPr/>
          </a:p>
        </p:txBody>
      </p:sp>
      <p:sp>
        <p:nvSpPr>
          <p:cNvPr id="177" name="Google Shape;177;p16"/>
          <p:cNvSpPr txBox="1"/>
          <p:nvPr/>
        </p:nvSpPr>
        <p:spPr>
          <a:xfrm>
            <a:off x="461047" y="1156650"/>
            <a:ext cx="8378190" cy="2929255"/>
          </a:xfrm>
          <a:prstGeom prst="rect">
            <a:avLst/>
          </a:prstGeom>
          <a:noFill/>
          <a:ln>
            <a:noFill/>
          </a:ln>
        </p:spPr>
        <p:txBody>
          <a:bodyPr anchorCtr="0" anchor="t" bIns="0" lIns="0" spcFirstLastPara="1" rIns="0" wrap="square" tIns="12700">
            <a:spAutoFit/>
          </a:bodyPr>
          <a:lstStyle/>
          <a:p>
            <a:pPr indent="-347980" lvl="0" marL="360045" marR="508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There are a few things to note before you continue  to program the Micropython code.</a:t>
            </a:r>
            <a:endParaRPr sz="2400">
              <a:solidFill>
                <a:schemeClr val="dk1"/>
              </a:solidFill>
              <a:latin typeface="Arial"/>
              <a:ea typeface="Arial"/>
              <a:cs typeface="Arial"/>
              <a:sym typeface="Arial"/>
            </a:endParaRPr>
          </a:p>
          <a:p>
            <a:pPr indent="-335915" lvl="0" marL="360045" marR="262255" rtl="0" algn="l">
              <a:lnSpc>
                <a:spcPct val="118750"/>
              </a:lnSpc>
              <a:spcBef>
                <a:spcPts val="95"/>
              </a:spcBef>
              <a:spcAft>
                <a:spcPts val="0"/>
              </a:spcAft>
              <a:buClr>
                <a:schemeClr val="dk1"/>
              </a:buClr>
              <a:buSzPts val="2400"/>
              <a:buFont typeface="Arial"/>
              <a:buChar char="•"/>
            </a:pPr>
            <a:r>
              <a:rPr lang="en-US" sz="2400">
                <a:solidFill>
                  <a:schemeClr val="dk1"/>
                </a:solidFill>
                <a:latin typeface="Arial"/>
                <a:ea typeface="Arial"/>
                <a:cs typeface="Arial"/>
                <a:sym typeface="Arial"/>
              </a:rPr>
              <a:t>Change the WIFI_SSID &amp; WIFI_PASSWORD in order  to connect to the Raspberry Pi Pico W to the  network.</a:t>
            </a:r>
            <a:endParaRPr sz="2400">
              <a:solidFill>
                <a:schemeClr val="dk1"/>
              </a:solidFill>
              <a:latin typeface="Arial"/>
              <a:ea typeface="Arial"/>
              <a:cs typeface="Arial"/>
              <a:sym typeface="Arial"/>
            </a:endParaRPr>
          </a:p>
          <a:p>
            <a:pPr indent="-335915" lvl="0" marL="360045" marR="31051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You will need your unique Adafruit IO Key, mainly  when sending data to the cloud, which can be  located as shown below.</a:t>
            </a:r>
            <a:endParaRPr sz="2400">
              <a:solidFill>
                <a:schemeClr val="dk1"/>
              </a:solidFill>
              <a:latin typeface="Arial"/>
              <a:ea typeface="Arial"/>
              <a:cs typeface="Arial"/>
              <a:sym typeface="Arial"/>
            </a:endParaRPr>
          </a:p>
        </p:txBody>
      </p:sp>
      <p:grpSp>
        <p:nvGrpSpPr>
          <p:cNvPr id="178" name="Google Shape;178;p16"/>
          <p:cNvGrpSpPr/>
          <p:nvPr/>
        </p:nvGrpSpPr>
        <p:grpSpPr>
          <a:xfrm>
            <a:off x="3176187" y="4271700"/>
            <a:ext cx="2791625" cy="1956999"/>
            <a:chOff x="3176187" y="4271700"/>
            <a:chExt cx="2791625" cy="1956999"/>
          </a:xfrm>
        </p:grpSpPr>
        <p:pic>
          <p:nvPicPr>
            <p:cNvPr id="179" name="Google Shape;179;p16"/>
            <p:cNvPicPr preferRelativeResize="0"/>
            <p:nvPr/>
          </p:nvPicPr>
          <p:blipFill rotWithShape="1">
            <a:blip r:embed="rId3">
              <a:alphaModFix/>
            </a:blip>
            <a:srcRect b="0" l="0" r="0" t="0"/>
            <a:stretch/>
          </p:blipFill>
          <p:spPr>
            <a:xfrm>
              <a:off x="3176187" y="4271700"/>
              <a:ext cx="2791625" cy="1956999"/>
            </a:xfrm>
            <a:prstGeom prst="rect">
              <a:avLst/>
            </a:prstGeom>
            <a:noFill/>
            <a:ln>
              <a:noFill/>
            </a:ln>
          </p:spPr>
        </p:pic>
        <p:sp>
          <p:nvSpPr>
            <p:cNvPr id="180" name="Google Shape;180;p16"/>
            <p:cNvSpPr/>
            <p:nvPr/>
          </p:nvSpPr>
          <p:spPr>
            <a:xfrm>
              <a:off x="3386321" y="4702475"/>
              <a:ext cx="685165" cy="685800"/>
            </a:xfrm>
            <a:custGeom>
              <a:rect b="b" l="l" r="r" t="t"/>
              <a:pathLst>
                <a:path extrusionOk="0" h="685800" w="685164">
                  <a:moveTo>
                    <a:pt x="0" y="114102"/>
                  </a:moveTo>
                  <a:lnTo>
                    <a:pt x="8966" y="69688"/>
                  </a:lnTo>
                  <a:lnTo>
                    <a:pt x="33419" y="33419"/>
                  </a:lnTo>
                  <a:lnTo>
                    <a:pt x="69688" y="8966"/>
                  </a:lnTo>
                  <a:lnTo>
                    <a:pt x="114101" y="0"/>
                  </a:lnTo>
                  <a:lnTo>
                    <a:pt x="570497" y="0"/>
                  </a:lnTo>
                  <a:lnTo>
                    <a:pt x="614162" y="8685"/>
                  </a:lnTo>
                  <a:lnTo>
                    <a:pt x="651179" y="33419"/>
                  </a:lnTo>
                  <a:lnTo>
                    <a:pt x="675914" y="70437"/>
                  </a:lnTo>
                  <a:lnTo>
                    <a:pt x="684599" y="114102"/>
                  </a:lnTo>
                  <a:lnTo>
                    <a:pt x="684599" y="571697"/>
                  </a:lnTo>
                  <a:lnTo>
                    <a:pt x="675633" y="616111"/>
                  </a:lnTo>
                  <a:lnTo>
                    <a:pt x="651180" y="652380"/>
                  </a:lnTo>
                  <a:lnTo>
                    <a:pt x="614911" y="676833"/>
                  </a:lnTo>
                  <a:lnTo>
                    <a:pt x="570497" y="685799"/>
                  </a:lnTo>
                  <a:lnTo>
                    <a:pt x="114101" y="685799"/>
                  </a:lnTo>
                  <a:lnTo>
                    <a:pt x="69688" y="676833"/>
                  </a:lnTo>
                  <a:lnTo>
                    <a:pt x="33419" y="652380"/>
                  </a:lnTo>
                  <a:lnTo>
                    <a:pt x="8966" y="616111"/>
                  </a:lnTo>
                  <a:lnTo>
                    <a:pt x="0" y="571697"/>
                  </a:lnTo>
                  <a:lnTo>
                    <a:pt x="0" y="114102"/>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16"/>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sp>
        <p:nvSpPr>
          <p:cNvPr id="186" name="Google Shape;186;p17"/>
          <p:cNvSpPr txBox="1"/>
          <p:nvPr>
            <p:ph type="title"/>
          </p:nvPr>
        </p:nvSpPr>
        <p:spPr>
          <a:xfrm>
            <a:off x="1246351" y="237729"/>
            <a:ext cx="657161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Sending Data To The Cloud</a:t>
            </a:r>
            <a:endParaRPr/>
          </a:p>
        </p:txBody>
      </p:sp>
      <p:pic>
        <p:nvPicPr>
          <p:cNvPr id="187" name="Google Shape;187;p17"/>
          <p:cNvPicPr preferRelativeResize="0"/>
          <p:nvPr/>
        </p:nvPicPr>
        <p:blipFill rotWithShape="1">
          <a:blip r:embed="rId3">
            <a:alphaModFix/>
          </a:blip>
          <a:srcRect b="0" l="0" r="0" t="0"/>
          <a:stretch/>
        </p:blipFill>
        <p:spPr>
          <a:xfrm>
            <a:off x="457200" y="918475"/>
            <a:ext cx="6295533" cy="5634725"/>
          </a:xfrm>
          <a:prstGeom prst="rect">
            <a:avLst/>
          </a:prstGeom>
          <a:noFill/>
          <a:ln>
            <a:noFill/>
          </a:ln>
        </p:spPr>
      </p:pic>
      <p:sp>
        <p:nvSpPr>
          <p:cNvPr id="188" name="Google Shape;188;p17"/>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1246351" y="237729"/>
            <a:ext cx="657161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Sending Data To The Cloud</a:t>
            </a:r>
            <a:endParaRPr/>
          </a:p>
        </p:txBody>
      </p:sp>
      <p:pic>
        <p:nvPicPr>
          <p:cNvPr id="194" name="Google Shape;194;p18"/>
          <p:cNvPicPr preferRelativeResize="0"/>
          <p:nvPr/>
        </p:nvPicPr>
        <p:blipFill rotWithShape="1">
          <a:blip r:embed="rId3">
            <a:alphaModFix/>
          </a:blip>
          <a:srcRect b="0" l="0" r="0" t="0"/>
          <a:stretch/>
        </p:blipFill>
        <p:spPr>
          <a:xfrm>
            <a:off x="457200" y="1201749"/>
            <a:ext cx="8422233" cy="4915787"/>
          </a:xfrm>
          <a:prstGeom prst="rect">
            <a:avLst/>
          </a:prstGeom>
          <a:noFill/>
          <a:ln>
            <a:noFill/>
          </a:ln>
        </p:spPr>
      </p:pic>
      <p:sp>
        <p:nvSpPr>
          <p:cNvPr id="195" name="Google Shape;195;p18"/>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19"/>
          <p:cNvSpPr txBox="1"/>
          <p:nvPr>
            <p:ph type="title"/>
          </p:nvPr>
        </p:nvSpPr>
        <p:spPr>
          <a:xfrm>
            <a:off x="978958" y="240279"/>
            <a:ext cx="718693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Adafruit.io DHT11 Pico W Code</a:t>
            </a:r>
            <a:endParaRPr/>
          </a:p>
        </p:txBody>
      </p:sp>
      <p:sp>
        <p:nvSpPr>
          <p:cNvPr id="201" name="Google Shape;201;p19"/>
          <p:cNvSpPr txBox="1"/>
          <p:nvPr/>
        </p:nvSpPr>
        <p:spPr>
          <a:xfrm>
            <a:off x="573397" y="1109538"/>
            <a:ext cx="7823834" cy="1481455"/>
          </a:xfrm>
          <a:prstGeom prst="rect">
            <a:avLst/>
          </a:prstGeom>
          <a:noFill/>
          <a:ln>
            <a:noFill/>
          </a:ln>
        </p:spPr>
        <p:txBody>
          <a:bodyPr anchorCtr="0" anchor="t" bIns="0" lIns="0" spcFirstLastPara="1" rIns="0" wrap="square" tIns="12700">
            <a:spAutoFit/>
          </a:bodyPr>
          <a:lstStyle/>
          <a:p>
            <a:pPr indent="-347980" lvl="0" marL="360045" marR="508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MicroPython script reads temperature and  humidity readings from the DHT11 sensor.</a:t>
            </a:r>
            <a:endParaRPr sz="2400">
              <a:solidFill>
                <a:schemeClr val="dk1"/>
              </a:solidFill>
              <a:latin typeface="Arial"/>
              <a:ea typeface="Arial"/>
              <a:cs typeface="Arial"/>
              <a:sym typeface="Arial"/>
            </a:endParaRPr>
          </a:p>
          <a:p>
            <a:pPr indent="-347980" lvl="0" marL="360045" marR="417830" rtl="0" algn="l">
              <a:lnSpc>
                <a:spcPct val="118750"/>
              </a:lnSpc>
              <a:spcBef>
                <a:spcPts val="95"/>
              </a:spcBef>
              <a:spcAft>
                <a:spcPts val="0"/>
              </a:spcAft>
              <a:buClr>
                <a:schemeClr val="dk1"/>
              </a:buClr>
              <a:buSzPts val="2400"/>
              <a:buFont typeface="Arial"/>
              <a:buChar char="•"/>
            </a:pPr>
            <a:r>
              <a:rPr lang="en-US" sz="2400">
                <a:solidFill>
                  <a:schemeClr val="dk1"/>
                </a:solidFill>
                <a:latin typeface="Arial"/>
                <a:ea typeface="Arial"/>
                <a:cs typeface="Arial"/>
                <a:sym typeface="Arial"/>
              </a:rPr>
              <a:t>These readings will be sent to the Adafruit.io  individual feeds as seen below.</a:t>
            </a:r>
            <a:endParaRPr sz="2400">
              <a:solidFill>
                <a:schemeClr val="dk1"/>
              </a:solidFill>
              <a:latin typeface="Arial"/>
              <a:ea typeface="Arial"/>
              <a:cs typeface="Arial"/>
              <a:sym typeface="Arial"/>
            </a:endParaRPr>
          </a:p>
        </p:txBody>
      </p:sp>
      <p:grpSp>
        <p:nvGrpSpPr>
          <p:cNvPr id="202" name="Google Shape;202;p19"/>
          <p:cNvGrpSpPr/>
          <p:nvPr/>
        </p:nvGrpSpPr>
        <p:grpSpPr>
          <a:xfrm>
            <a:off x="390949" y="2784424"/>
            <a:ext cx="8555698" cy="3616376"/>
            <a:chOff x="390949" y="2784424"/>
            <a:chExt cx="8555698" cy="3616376"/>
          </a:xfrm>
        </p:grpSpPr>
        <p:pic>
          <p:nvPicPr>
            <p:cNvPr id="203" name="Google Shape;203;p19"/>
            <p:cNvPicPr preferRelativeResize="0"/>
            <p:nvPr/>
          </p:nvPicPr>
          <p:blipFill rotWithShape="1">
            <a:blip r:embed="rId3">
              <a:alphaModFix/>
            </a:blip>
            <a:srcRect b="0" l="0" r="0" t="0"/>
            <a:stretch/>
          </p:blipFill>
          <p:spPr>
            <a:xfrm>
              <a:off x="390949" y="2784424"/>
              <a:ext cx="4590622" cy="2582233"/>
            </a:xfrm>
            <a:prstGeom prst="rect">
              <a:avLst/>
            </a:prstGeom>
            <a:noFill/>
            <a:ln>
              <a:noFill/>
            </a:ln>
          </p:spPr>
        </p:pic>
        <p:pic>
          <p:nvPicPr>
            <p:cNvPr id="204" name="Google Shape;204;p19"/>
            <p:cNvPicPr preferRelativeResize="0"/>
            <p:nvPr/>
          </p:nvPicPr>
          <p:blipFill rotWithShape="1">
            <a:blip r:embed="rId4">
              <a:alphaModFix/>
            </a:blip>
            <a:srcRect b="0" l="0" r="0" t="0"/>
            <a:stretch/>
          </p:blipFill>
          <p:spPr>
            <a:xfrm>
              <a:off x="4356025" y="3740125"/>
              <a:ext cx="4590622" cy="2660675"/>
            </a:xfrm>
            <a:prstGeom prst="rect">
              <a:avLst/>
            </a:prstGeom>
            <a:noFill/>
            <a:ln>
              <a:noFill/>
            </a:ln>
          </p:spPr>
        </p:pic>
        <p:pic>
          <p:nvPicPr>
            <p:cNvPr id="205" name="Google Shape;205;p19"/>
            <p:cNvPicPr preferRelativeResize="0"/>
            <p:nvPr/>
          </p:nvPicPr>
          <p:blipFill rotWithShape="1">
            <a:blip r:embed="rId5">
              <a:alphaModFix/>
            </a:blip>
            <a:srcRect b="0" l="0" r="0" t="0"/>
            <a:stretch/>
          </p:blipFill>
          <p:spPr>
            <a:xfrm>
              <a:off x="390950" y="3144450"/>
              <a:ext cx="661923" cy="213425"/>
            </a:xfrm>
            <a:prstGeom prst="rect">
              <a:avLst/>
            </a:prstGeom>
            <a:noFill/>
            <a:ln>
              <a:noFill/>
            </a:ln>
          </p:spPr>
        </p:pic>
        <p:pic>
          <p:nvPicPr>
            <p:cNvPr id="206" name="Google Shape;206;p19"/>
            <p:cNvPicPr preferRelativeResize="0"/>
            <p:nvPr/>
          </p:nvPicPr>
          <p:blipFill rotWithShape="1">
            <a:blip r:embed="rId5">
              <a:alphaModFix/>
            </a:blip>
            <a:srcRect b="0" l="0" r="0" t="0"/>
            <a:stretch/>
          </p:blipFill>
          <p:spPr>
            <a:xfrm>
              <a:off x="4337838" y="4122075"/>
              <a:ext cx="661923" cy="213425"/>
            </a:xfrm>
            <a:prstGeom prst="rect">
              <a:avLst/>
            </a:prstGeom>
            <a:noFill/>
            <a:ln>
              <a:noFill/>
            </a:ln>
          </p:spPr>
        </p:pic>
      </p:grpSp>
      <p:sp>
        <p:nvSpPr>
          <p:cNvPr id="207" name="Google Shape;207;p19"/>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6"/>
          <p:cNvSpPr txBox="1"/>
          <p:nvPr>
            <p:ph type="title"/>
          </p:nvPr>
        </p:nvSpPr>
        <p:spPr>
          <a:xfrm>
            <a:off x="849342" y="147529"/>
            <a:ext cx="744600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Download MicroPython UF2 ﬁle</a:t>
            </a:r>
            <a:endParaRPr/>
          </a:p>
        </p:txBody>
      </p:sp>
      <p:sp>
        <p:nvSpPr>
          <p:cNvPr id="51" name="Google Shape;51;p6"/>
          <p:cNvSpPr txBox="1"/>
          <p:nvPr/>
        </p:nvSpPr>
        <p:spPr>
          <a:xfrm>
            <a:off x="373992" y="892156"/>
            <a:ext cx="8231505" cy="1957070"/>
          </a:xfrm>
          <a:prstGeom prst="rect">
            <a:avLst/>
          </a:prstGeom>
          <a:noFill/>
          <a:ln>
            <a:noFill/>
          </a:ln>
        </p:spPr>
        <p:txBody>
          <a:bodyPr anchorCtr="0" anchor="t" bIns="0" lIns="0" spcFirstLastPara="1" rIns="0" wrap="square" tIns="10775">
            <a:spAutoFit/>
          </a:bodyPr>
          <a:lstStyle/>
          <a:p>
            <a:pPr indent="-309244" lvl="0" marL="321310" marR="5080" rtl="0" algn="just">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MicroPython is a lean and efficient implementation of the Python 3  programming that includes a small subset of the Python standard  library.</a:t>
            </a:r>
            <a:endParaRPr b="0" i="0" sz="1800" u="none" cap="none" strike="noStrike">
              <a:solidFill>
                <a:schemeClr val="dk1"/>
              </a:solidFill>
              <a:latin typeface="Arial"/>
              <a:ea typeface="Arial"/>
              <a:cs typeface="Arial"/>
              <a:sym typeface="Arial"/>
            </a:endParaRPr>
          </a:p>
          <a:p>
            <a:pPr indent="-309244" lvl="0" marL="321310" marR="12065" rtl="0" algn="just">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MicroPython aims to be as compatible with normal Python to allow  code transfer from the desktop to a microcontroller with ease.</a:t>
            </a:r>
            <a:endParaRPr b="0" i="0" sz="1800" u="none" cap="none" strike="noStrike">
              <a:solidFill>
                <a:schemeClr val="dk1"/>
              </a:solidFill>
              <a:latin typeface="Arial"/>
              <a:ea typeface="Arial"/>
              <a:cs typeface="Arial"/>
              <a:sym typeface="Arial"/>
            </a:endParaRPr>
          </a:p>
          <a:p>
            <a:pPr indent="-309244" lvl="0" marL="321310" marR="0" rtl="0" algn="just">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Go to</a:t>
            </a:r>
            <a:r>
              <a:rPr b="0" i="0" lang="en-US" sz="1800" u="none" cap="none" strike="noStrike">
                <a:solidFill>
                  <a:srgbClr val="0066CC"/>
                </a:solidFill>
                <a:latin typeface="Arial"/>
                <a:ea typeface="Arial"/>
                <a:cs typeface="Arial"/>
                <a:sym typeface="Arial"/>
              </a:rPr>
              <a:t> </a:t>
            </a:r>
            <a:r>
              <a:rPr b="0" i="0" lang="en-US" sz="1800" u="sng" cap="none" strike="noStrike">
                <a:solidFill>
                  <a:srgbClr val="0066CC"/>
                </a:solidFill>
                <a:latin typeface="Arial"/>
                <a:ea typeface="Arial"/>
                <a:cs typeface="Arial"/>
                <a:sym typeface="Arial"/>
                <a:hlinkClick r:id="rId3">
                  <a:extLst>
                    <a:ext uri="{A12FA001-AC4F-418D-AE19-62706E023703}">
                      <ahyp:hlinkClr val="tx"/>
                    </a:ext>
                  </a:extLst>
                </a:hlinkClick>
              </a:rPr>
              <a:t>https://micropython.org/download/rp2-pico-w/</a:t>
            </a:r>
            <a:endParaRPr b="0" i="0" sz="1800" u="none" cap="none" strike="noStrike">
              <a:solidFill>
                <a:schemeClr val="dk1"/>
              </a:solidFill>
              <a:latin typeface="Arial"/>
              <a:ea typeface="Arial"/>
              <a:cs typeface="Arial"/>
              <a:sym typeface="Arial"/>
            </a:endParaRPr>
          </a:p>
          <a:p>
            <a:pPr indent="-309244" lvl="0" marL="321310" marR="0" rtl="0" algn="just">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Recommend to download the latest nightly build ﬁrmware.</a:t>
            </a:r>
            <a:endParaRPr b="0" i="0" sz="1800" u="none" cap="none" strike="noStrike">
              <a:solidFill>
                <a:schemeClr val="dk1"/>
              </a:solidFill>
              <a:latin typeface="Arial"/>
              <a:ea typeface="Arial"/>
              <a:cs typeface="Arial"/>
              <a:sym typeface="Arial"/>
            </a:endParaRPr>
          </a:p>
        </p:txBody>
      </p:sp>
      <p:grpSp>
        <p:nvGrpSpPr>
          <p:cNvPr id="52" name="Google Shape;52;p6"/>
          <p:cNvGrpSpPr/>
          <p:nvPr/>
        </p:nvGrpSpPr>
        <p:grpSpPr>
          <a:xfrm>
            <a:off x="2031400" y="3561996"/>
            <a:ext cx="4234816" cy="1719491"/>
            <a:chOff x="2031400" y="3561996"/>
            <a:chExt cx="4234816" cy="1719491"/>
          </a:xfrm>
        </p:grpSpPr>
        <p:pic>
          <p:nvPicPr>
            <p:cNvPr id="53" name="Google Shape;53;p6"/>
            <p:cNvPicPr preferRelativeResize="0"/>
            <p:nvPr/>
          </p:nvPicPr>
          <p:blipFill rotWithShape="1">
            <a:blip r:embed="rId4">
              <a:alphaModFix/>
            </a:blip>
            <a:srcRect b="0" l="0" r="0" t="0"/>
            <a:stretch/>
          </p:blipFill>
          <p:spPr>
            <a:xfrm>
              <a:off x="2624910" y="3561996"/>
              <a:ext cx="3641306" cy="1719491"/>
            </a:xfrm>
            <a:prstGeom prst="rect">
              <a:avLst/>
            </a:prstGeom>
            <a:noFill/>
            <a:ln>
              <a:noFill/>
            </a:ln>
          </p:spPr>
        </p:pic>
        <p:sp>
          <p:nvSpPr>
            <p:cNvPr id="54" name="Google Shape;54;p6"/>
            <p:cNvSpPr/>
            <p:nvPr/>
          </p:nvSpPr>
          <p:spPr>
            <a:xfrm>
              <a:off x="2031400" y="4360124"/>
              <a:ext cx="619125" cy="237490"/>
            </a:xfrm>
            <a:custGeom>
              <a:rect b="b" l="l" r="r" t="t"/>
              <a:pathLst>
                <a:path extrusionOk="0" h="237489" w="619125">
                  <a:moveTo>
                    <a:pt x="500099" y="236999"/>
                  </a:moveTo>
                  <a:lnTo>
                    <a:pt x="500099" y="177749"/>
                  </a:lnTo>
                  <a:lnTo>
                    <a:pt x="0" y="177749"/>
                  </a:lnTo>
                  <a:lnTo>
                    <a:pt x="0" y="59249"/>
                  </a:lnTo>
                  <a:lnTo>
                    <a:pt x="500099" y="59249"/>
                  </a:lnTo>
                  <a:lnTo>
                    <a:pt x="500099" y="0"/>
                  </a:lnTo>
                  <a:lnTo>
                    <a:pt x="618599" y="118499"/>
                  </a:lnTo>
                  <a:lnTo>
                    <a:pt x="500099" y="23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6"/>
            <p:cNvSpPr/>
            <p:nvPr/>
          </p:nvSpPr>
          <p:spPr>
            <a:xfrm>
              <a:off x="2031400" y="4360124"/>
              <a:ext cx="619125" cy="237490"/>
            </a:xfrm>
            <a:custGeom>
              <a:rect b="b" l="l" r="r" t="t"/>
              <a:pathLst>
                <a:path extrusionOk="0" h="237489" w="619125">
                  <a:moveTo>
                    <a:pt x="618599" y="118499"/>
                  </a:moveTo>
                  <a:lnTo>
                    <a:pt x="500099" y="0"/>
                  </a:lnTo>
                  <a:lnTo>
                    <a:pt x="500099" y="59249"/>
                  </a:lnTo>
                  <a:lnTo>
                    <a:pt x="0" y="59249"/>
                  </a:lnTo>
                  <a:lnTo>
                    <a:pt x="0" y="177749"/>
                  </a:lnTo>
                  <a:lnTo>
                    <a:pt x="500099" y="177749"/>
                  </a:lnTo>
                  <a:lnTo>
                    <a:pt x="500099" y="236999"/>
                  </a:lnTo>
                  <a:lnTo>
                    <a:pt x="618599" y="11849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 name="Google Shape;56;p6"/>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233049" y="1959095"/>
            <a:ext cx="8901430" cy="2768600"/>
          </a:xfrm>
          <a:prstGeom prst="rect">
            <a:avLst/>
          </a:prstGeom>
          <a:noFill/>
          <a:ln>
            <a:noFill/>
          </a:ln>
        </p:spPr>
        <p:txBody>
          <a:bodyPr anchorCtr="0" anchor="t" bIns="0" lIns="0" spcFirstLastPara="1" rIns="0" wrap="square" tIns="12700">
            <a:spAutoFit/>
          </a:bodyPr>
          <a:lstStyle/>
          <a:p>
            <a:pPr indent="0" lvl="0" marL="0" marR="215265" rtl="0" algn="ctr">
              <a:lnSpc>
                <a:spcPct val="100000"/>
              </a:lnSpc>
              <a:spcBef>
                <a:spcPts val="0"/>
              </a:spcBef>
              <a:spcAft>
                <a:spcPts val="0"/>
              </a:spcAft>
              <a:buNone/>
            </a:pPr>
            <a:r>
              <a:rPr b="0" lang="en-US" sz="6000">
                <a:latin typeface="Arial"/>
                <a:ea typeface="Arial"/>
                <a:cs typeface="Arial"/>
                <a:sym typeface="Arial"/>
              </a:rPr>
              <a:t>Topic 3</a:t>
            </a:r>
            <a:endParaRPr sz="6000">
              <a:latin typeface="Arial"/>
              <a:ea typeface="Arial"/>
              <a:cs typeface="Arial"/>
              <a:sym typeface="Arial"/>
            </a:endParaRPr>
          </a:p>
          <a:p>
            <a:pPr indent="0" lvl="0" marL="12700" marR="5080" rtl="0" algn="ctr">
              <a:lnSpc>
                <a:spcPct val="100000"/>
              </a:lnSpc>
              <a:spcBef>
                <a:spcPts val="0"/>
              </a:spcBef>
              <a:spcAft>
                <a:spcPts val="0"/>
              </a:spcAft>
              <a:buNone/>
            </a:pPr>
            <a:r>
              <a:rPr b="0" lang="en-US" sz="6000">
                <a:latin typeface="Arial"/>
                <a:ea typeface="Arial"/>
                <a:cs typeface="Arial"/>
                <a:sym typeface="Arial"/>
              </a:rPr>
              <a:t>IoT Data Analytics and  Visualization</a:t>
            </a:r>
            <a:endParaRPr sz="60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21"/>
          <p:cNvSpPr txBox="1"/>
          <p:nvPr>
            <p:ph type="title"/>
          </p:nvPr>
        </p:nvSpPr>
        <p:spPr>
          <a:xfrm>
            <a:off x="2418227" y="233654"/>
            <a:ext cx="430784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IoT Data Analytics</a:t>
            </a:r>
            <a:endParaRPr/>
          </a:p>
        </p:txBody>
      </p:sp>
      <p:sp>
        <p:nvSpPr>
          <p:cNvPr id="218" name="Google Shape;218;p21"/>
          <p:cNvSpPr txBox="1"/>
          <p:nvPr/>
        </p:nvSpPr>
        <p:spPr>
          <a:xfrm>
            <a:off x="239174" y="1027233"/>
            <a:ext cx="8653780" cy="2924810"/>
          </a:xfrm>
          <a:prstGeom prst="rect">
            <a:avLst/>
          </a:prstGeom>
          <a:noFill/>
          <a:ln>
            <a:noFill/>
          </a:ln>
        </p:spPr>
        <p:txBody>
          <a:bodyPr anchorCtr="0" anchor="t" bIns="0" lIns="0" spcFirstLastPara="1" rIns="0" wrap="square" tIns="27925">
            <a:spAutoFit/>
          </a:bodyPr>
          <a:lstStyle/>
          <a:p>
            <a:pPr indent="-412750" lvl="0" marL="424815" marR="9461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We have successfully sent environmental data to  the cloud (respective Adafruit.io feeds) that we have  created earlier.</a:t>
            </a:r>
            <a:endParaRPr sz="2400">
              <a:solidFill>
                <a:schemeClr val="dk1"/>
              </a:solidFill>
              <a:latin typeface="Arial"/>
              <a:ea typeface="Arial"/>
              <a:cs typeface="Arial"/>
              <a:sym typeface="Arial"/>
            </a:endParaRPr>
          </a:p>
          <a:p>
            <a:pPr indent="-412750" lvl="0" marL="424815" marR="52260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Now, we will convert these data and display them  into a dashboard to better visualize the  environmental data.</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 order to do so, we will need to create a Adafruit.io  Dashboard ﬁrst.</a:t>
            </a:r>
            <a:endParaRPr sz="2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1014392" y="233654"/>
            <a:ext cx="711580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Create Adafruit.io Dashboard</a:t>
            </a:r>
            <a:endParaRPr/>
          </a:p>
        </p:txBody>
      </p:sp>
      <p:sp>
        <p:nvSpPr>
          <p:cNvPr id="224" name="Google Shape;224;p22"/>
          <p:cNvSpPr txBox="1"/>
          <p:nvPr/>
        </p:nvSpPr>
        <p:spPr>
          <a:xfrm>
            <a:off x="239174" y="1027233"/>
            <a:ext cx="8569325" cy="2200910"/>
          </a:xfrm>
          <a:prstGeom prst="rect">
            <a:avLst/>
          </a:prstGeom>
          <a:noFill/>
          <a:ln>
            <a:noFill/>
          </a:ln>
        </p:spPr>
        <p:txBody>
          <a:bodyPr anchorCtr="0" anchor="t" bIns="0" lIns="0" spcFirstLastPara="1" rIns="0" wrap="square" tIns="27925">
            <a:spAutoFit/>
          </a:bodyPr>
          <a:lstStyle/>
          <a:p>
            <a:pPr indent="-412750" lvl="0" marL="424815" marR="40322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We have created two feeds (‘temperature’ &amp;  ‘humidity’) that are receiving environmental data.</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Under the “IO” header, click “Dashboard” and create  a “New Dashboard”.</a:t>
            </a:r>
            <a:endParaRPr sz="2400">
              <a:solidFill>
                <a:schemeClr val="dk1"/>
              </a:solidFill>
              <a:latin typeface="Arial"/>
              <a:ea typeface="Arial"/>
              <a:cs typeface="Arial"/>
              <a:sym typeface="Arial"/>
            </a:endParaRPr>
          </a:p>
          <a:p>
            <a:pPr indent="-412750" lvl="0" marL="424815" marR="14160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dashboard will be used to display the  environmental data that are recorded in the feeds.</a:t>
            </a:r>
            <a:endParaRPr sz="2400">
              <a:solidFill>
                <a:schemeClr val="dk1"/>
              </a:solidFill>
              <a:latin typeface="Arial"/>
              <a:ea typeface="Arial"/>
              <a:cs typeface="Arial"/>
              <a:sym typeface="Arial"/>
            </a:endParaRPr>
          </a:p>
        </p:txBody>
      </p:sp>
      <p:grpSp>
        <p:nvGrpSpPr>
          <p:cNvPr id="225" name="Google Shape;225;p22"/>
          <p:cNvGrpSpPr/>
          <p:nvPr/>
        </p:nvGrpSpPr>
        <p:grpSpPr>
          <a:xfrm>
            <a:off x="388300" y="3964199"/>
            <a:ext cx="8367374" cy="1266925"/>
            <a:chOff x="388300" y="3964199"/>
            <a:chExt cx="8367374" cy="1266925"/>
          </a:xfrm>
        </p:grpSpPr>
        <p:pic>
          <p:nvPicPr>
            <p:cNvPr id="226" name="Google Shape;226;p22"/>
            <p:cNvPicPr preferRelativeResize="0"/>
            <p:nvPr/>
          </p:nvPicPr>
          <p:blipFill rotWithShape="1">
            <a:blip r:embed="rId3">
              <a:alphaModFix/>
            </a:blip>
            <a:srcRect b="0" l="0" r="0" t="0"/>
            <a:stretch/>
          </p:blipFill>
          <p:spPr>
            <a:xfrm>
              <a:off x="388300" y="3964199"/>
              <a:ext cx="8367374" cy="1249741"/>
            </a:xfrm>
            <a:prstGeom prst="rect">
              <a:avLst/>
            </a:prstGeom>
            <a:noFill/>
            <a:ln>
              <a:noFill/>
            </a:ln>
          </p:spPr>
        </p:pic>
        <p:sp>
          <p:nvSpPr>
            <p:cNvPr id="227" name="Google Shape;227;p22"/>
            <p:cNvSpPr/>
            <p:nvPr/>
          </p:nvSpPr>
          <p:spPr>
            <a:xfrm>
              <a:off x="4665462" y="4545324"/>
              <a:ext cx="1508125" cy="685800"/>
            </a:xfrm>
            <a:custGeom>
              <a:rect b="b" l="l" r="r" t="t"/>
              <a:pathLst>
                <a:path extrusionOk="0" h="685800" w="1508125">
                  <a:moveTo>
                    <a:pt x="0" y="114302"/>
                  </a:moveTo>
                  <a:lnTo>
                    <a:pt x="8982" y="69810"/>
                  </a:lnTo>
                  <a:lnTo>
                    <a:pt x="33478" y="33478"/>
                  </a:lnTo>
                  <a:lnTo>
                    <a:pt x="69810" y="8982"/>
                  </a:lnTo>
                  <a:lnTo>
                    <a:pt x="114302" y="0"/>
                  </a:lnTo>
                  <a:lnTo>
                    <a:pt x="1393797" y="0"/>
                  </a:lnTo>
                  <a:lnTo>
                    <a:pt x="1437539" y="8700"/>
                  </a:lnTo>
                  <a:lnTo>
                    <a:pt x="1474621" y="33478"/>
                  </a:lnTo>
                  <a:lnTo>
                    <a:pt x="1499399" y="70560"/>
                  </a:lnTo>
                  <a:lnTo>
                    <a:pt x="1508099" y="114302"/>
                  </a:lnTo>
                  <a:lnTo>
                    <a:pt x="1508099" y="571497"/>
                  </a:lnTo>
                  <a:lnTo>
                    <a:pt x="1499117" y="615989"/>
                  </a:lnTo>
                  <a:lnTo>
                    <a:pt x="1474621" y="652321"/>
                  </a:lnTo>
                  <a:lnTo>
                    <a:pt x="1438289" y="676817"/>
                  </a:lnTo>
                  <a:lnTo>
                    <a:pt x="1393797" y="685799"/>
                  </a:lnTo>
                  <a:lnTo>
                    <a:pt x="114302" y="685799"/>
                  </a:lnTo>
                  <a:lnTo>
                    <a:pt x="69810" y="676817"/>
                  </a:lnTo>
                  <a:lnTo>
                    <a:pt x="33478" y="652321"/>
                  </a:lnTo>
                  <a:lnTo>
                    <a:pt x="8982" y="615989"/>
                  </a:lnTo>
                  <a:lnTo>
                    <a:pt x="0" y="571497"/>
                  </a:lnTo>
                  <a:lnTo>
                    <a:pt x="0" y="114302"/>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014392" y="233654"/>
            <a:ext cx="711580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Create Adafruit.io Dashboard</a:t>
            </a:r>
            <a:endParaRPr/>
          </a:p>
        </p:txBody>
      </p:sp>
      <p:sp>
        <p:nvSpPr>
          <p:cNvPr id="233" name="Google Shape;233;p23"/>
          <p:cNvSpPr txBox="1"/>
          <p:nvPr/>
        </p:nvSpPr>
        <p:spPr>
          <a:xfrm>
            <a:off x="285199" y="1030280"/>
            <a:ext cx="8332470" cy="852169"/>
          </a:xfrm>
          <a:prstGeom prst="rect">
            <a:avLst/>
          </a:prstGeom>
          <a:noFill/>
          <a:ln>
            <a:noFill/>
          </a:ln>
        </p:spPr>
        <p:txBody>
          <a:bodyPr anchorCtr="0" anchor="t" bIns="0" lIns="0" spcFirstLastPara="1" rIns="0" wrap="square" tIns="10775">
            <a:spAutoFit/>
          </a:bodyPr>
          <a:lstStyle/>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After clicking on “New Dashboard”, you will be prompted to give the  dashboard a name and description (optional).</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Once done, click the “Create” button.</a:t>
            </a:r>
            <a:endParaRPr sz="1800">
              <a:solidFill>
                <a:schemeClr val="dk1"/>
              </a:solidFill>
              <a:latin typeface="Arial"/>
              <a:ea typeface="Arial"/>
              <a:cs typeface="Arial"/>
              <a:sym typeface="Arial"/>
            </a:endParaRPr>
          </a:p>
        </p:txBody>
      </p:sp>
      <p:grpSp>
        <p:nvGrpSpPr>
          <p:cNvPr id="234" name="Google Shape;234;p23"/>
          <p:cNvGrpSpPr/>
          <p:nvPr/>
        </p:nvGrpSpPr>
        <p:grpSpPr>
          <a:xfrm>
            <a:off x="1201712" y="2112450"/>
            <a:ext cx="6740573" cy="4275324"/>
            <a:chOff x="1201712" y="2112450"/>
            <a:chExt cx="6740573" cy="4275324"/>
          </a:xfrm>
        </p:grpSpPr>
        <p:pic>
          <p:nvPicPr>
            <p:cNvPr id="235" name="Google Shape;235;p23"/>
            <p:cNvPicPr preferRelativeResize="0"/>
            <p:nvPr/>
          </p:nvPicPr>
          <p:blipFill rotWithShape="1">
            <a:blip r:embed="rId3">
              <a:alphaModFix/>
            </a:blip>
            <a:srcRect b="0" l="0" r="0" t="0"/>
            <a:stretch/>
          </p:blipFill>
          <p:spPr>
            <a:xfrm>
              <a:off x="1201712" y="2112450"/>
              <a:ext cx="6740573" cy="4275324"/>
            </a:xfrm>
            <a:prstGeom prst="rect">
              <a:avLst/>
            </a:prstGeom>
            <a:noFill/>
            <a:ln>
              <a:noFill/>
            </a:ln>
          </p:spPr>
        </p:pic>
        <p:sp>
          <p:nvSpPr>
            <p:cNvPr id="236" name="Google Shape;236;p23"/>
            <p:cNvSpPr/>
            <p:nvPr/>
          </p:nvSpPr>
          <p:spPr>
            <a:xfrm>
              <a:off x="6586174" y="5530850"/>
              <a:ext cx="1167130" cy="685800"/>
            </a:xfrm>
            <a:custGeom>
              <a:rect b="b" l="l" r="r" t="t"/>
              <a:pathLst>
                <a:path extrusionOk="0" h="685800" w="1167129">
                  <a:moveTo>
                    <a:pt x="0" y="114302"/>
                  </a:moveTo>
                  <a:lnTo>
                    <a:pt x="8982" y="69810"/>
                  </a:lnTo>
                  <a:lnTo>
                    <a:pt x="33478" y="33478"/>
                  </a:lnTo>
                  <a:lnTo>
                    <a:pt x="69810" y="8982"/>
                  </a:lnTo>
                  <a:lnTo>
                    <a:pt x="114302" y="0"/>
                  </a:lnTo>
                  <a:lnTo>
                    <a:pt x="1052697" y="0"/>
                  </a:lnTo>
                  <a:lnTo>
                    <a:pt x="1096439" y="8700"/>
                  </a:lnTo>
                  <a:lnTo>
                    <a:pt x="1133521" y="33478"/>
                  </a:lnTo>
                  <a:lnTo>
                    <a:pt x="1158299" y="70560"/>
                  </a:lnTo>
                  <a:lnTo>
                    <a:pt x="1166999" y="114302"/>
                  </a:lnTo>
                  <a:lnTo>
                    <a:pt x="1166999" y="571497"/>
                  </a:lnTo>
                  <a:lnTo>
                    <a:pt x="1158017" y="615989"/>
                  </a:lnTo>
                  <a:lnTo>
                    <a:pt x="1133521" y="652321"/>
                  </a:lnTo>
                  <a:lnTo>
                    <a:pt x="1097189" y="676817"/>
                  </a:lnTo>
                  <a:lnTo>
                    <a:pt x="1052697" y="685799"/>
                  </a:lnTo>
                  <a:lnTo>
                    <a:pt x="114302" y="685799"/>
                  </a:lnTo>
                  <a:lnTo>
                    <a:pt x="69810" y="676817"/>
                  </a:lnTo>
                  <a:lnTo>
                    <a:pt x="33478" y="652321"/>
                  </a:lnTo>
                  <a:lnTo>
                    <a:pt x="8982" y="615989"/>
                  </a:lnTo>
                  <a:lnTo>
                    <a:pt x="0" y="571497"/>
                  </a:lnTo>
                  <a:lnTo>
                    <a:pt x="0" y="114302"/>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0" name="Shape 240"/>
        <p:cNvGrpSpPr/>
        <p:nvPr/>
      </p:nvGrpSpPr>
      <p:grpSpPr>
        <a:xfrm>
          <a:off x="0" y="0"/>
          <a:ext cx="0" cy="0"/>
          <a:chOff x="0" y="0"/>
          <a:chExt cx="0" cy="0"/>
        </a:xfrm>
      </p:grpSpPr>
      <p:sp>
        <p:nvSpPr>
          <p:cNvPr id="241" name="Google Shape;241;p24"/>
          <p:cNvSpPr txBox="1"/>
          <p:nvPr>
            <p:ph type="title"/>
          </p:nvPr>
        </p:nvSpPr>
        <p:spPr>
          <a:xfrm>
            <a:off x="527930" y="233654"/>
            <a:ext cx="808863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Completed Adafruit.io Dashboard</a:t>
            </a:r>
            <a:endParaRPr/>
          </a:p>
        </p:txBody>
      </p:sp>
      <p:sp>
        <p:nvSpPr>
          <p:cNvPr id="242" name="Google Shape;242;p24"/>
          <p:cNvSpPr txBox="1"/>
          <p:nvPr/>
        </p:nvSpPr>
        <p:spPr>
          <a:xfrm>
            <a:off x="285199" y="1030280"/>
            <a:ext cx="7710805" cy="575945"/>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Once you have created the dashboard, it should look like this.</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Click on the newly created dashboard (‘Internet of Things’).</a:t>
            </a:r>
            <a:endParaRPr sz="1800">
              <a:solidFill>
                <a:schemeClr val="dk1"/>
              </a:solidFill>
              <a:latin typeface="Arial"/>
              <a:ea typeface="Arial"/>
              <a:cs typeface="Arial"/>
              <a:sym typeface="Arial"/>
            </a:endParaRPr>
          </a:p>
        </p:txBody>
      </p:sp>
      <p:grpSp>
        <p:nvGrpSpPr>
          <p:cNvPr id="243" name="Google Shape;243;p24"/>
          <p:cNvGrpSpPr/>
          <p:nvPr/>
        </p:nvGrpSpPr>
        <p:grpSpPr>
          <a:xfrm>
            <a:off x="594949" y="2257850"/>
            <a:ext cx="8067141" cy="1914951"/>
            <a:chOff x="594949" y="2257850"/>
            <a:chExt cx="8067141" cy="1914951"/>
          </a:xfrm>
        </p:grpSpPr>
        <p:pic>
          <p:nvPicPr>
            <p:cNvPr id="244" name="Google Shape;244;p24"/>
            <p:cNvPicPr preferRelativeResize="0"/>
            <p:nvPr/>
          </p:nvPicPr>
          <p:blipFill rotWithShape="1">
            <a:blip r:embed="rId3">
              <a:alphaModFix/>
            </a:blip>
            <a:srcRect b="0" l="0" r="0" t="0"/>
            <a:stretch/>
          </p:blipFill>
          <p:spPr>
            <a:xfrm>
              <a:off x="733458" y="2325037"/>
              <a:ext cx="7928632" cy="1847764"/>
            </a:xfrm>
            <a:prstGeom prst="rect">
              <a:avLst/>
            </a:prstGeom>
            <a:noFill/>
            <a:ln>
              <a:noFill/>
            </a:ln>
          </p:spPr>
        </p:pic>
        <p:pic>
          <p:nvPicPr>
            <p:cNvPr id="245" name="Google Shape;245;p24"/>
            <p:cNvPicPr preferRelativeResize="0"/>
            <p:nvPr/>
          </p:nvPicPr>
          <p:blipFill rotWithShape="1">
            <a:blip r:embed="rId4">
              <a:alphaModFix/>
            </a:blip>
            <a:srcRect b="0" l="0" r="0" t="0"/>
            <a:stretch/>
          </p:blipFill>
          <p:spPr>
            <a:xfrm>
              <a:off x="594949" y="2257850"/>
              <a:ext cx="774026" cy="3407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1599113" y="233654"/>
            <a:ext cx="5945772"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Dashboard Blocks</a:t>
            </a:r>
            <a:endParaRPr/>
          </a:p>
        </p:txBody>
      </p:sp>
      <p:sp>
        <p:nvSpPr>
          <p:cNvPr id="251" name="Google Shape;251;p25"/>
          <p:cNvSpPr txBox="1"/>
          <p:nvPr/>
        </p:nvSpPr>
        <p:spPr>
          <a:xfrm>
            <a:off x="285199" y="1030280"/>
            <a:ext cx="8104505" cy="1128395"/>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 the newly created dashboard, you will not see any blocks.</a:t>
            </a:r>
            <a:endParaRPr sz="1800">
              <a:solidFill>
                <a:schemeClr val="dk1"/>
              </a:solidFill>
              <a:latin typeface="Arial"/>
              <a:ea typeface="Arial"/>
              <a:cs typeface="Arial"/>
              <a:sym typeface="Arial"/>
            </a:endParaRPr>
          </a:p>
          <a:p>
            <a:pPr indent="-367030" lvl="0" marL="379095" marR="113665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will create two blocks that will be used to display the  environmental data on the dashboard.</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Click on the settings dropdown icon and click “Create New Block”.</a:t>
            </a:r>
            <a:endParaRPr sz="1800">
              <a:solidFill>
                <a:schemeClr val="dk1"/>
              </a:solidFill>
              <a:latin typeface="Arial"/>
              <a:ea typeface="Arial"/>
              <a:cs typeface="Arial"/>
              <a:sym typeface="Arial"/>
            </a:endParaRPr>
          </a:p>
        </p:txBody>
      </p:sp>
      <p:grpSp>
        <p:nvGrpSpPr>
          <p:cNvPr id="252" name="Google Shape;252;p25"/>
          <p:cNvGrpSpPr/>
          <p:nvPr/>
        </p:nvGrpSpPr>
        <p:grpSpPr>
          <a:xfrm>
            <a:off x="1469175" y="2450500"/>
            <a:ext cx="2791625" cy="1956999"/>
            <a:chOff x="1469175" y="2450500"/>
            <a:chExt cx="2791625" cy="1956999"/>
          </a:xfrm>
        </p:grpSpPr>
        <p:pic>
          <p:nvPicPr>
            <p:cNvPr id="253" name="Google Shape;253;p25"/>
            <p:cNvPicPr preferRelativeResize="0"/>
            <p:nvPr/>
          </p:nvPicPr>
          <p:blipFill rotWithShape="1">
            <a:blip r:embed="rId3">
              <a:alphaModFix/>
            </a:blip>
            <a:srcRect b="0" l="0" r="0" t="0"/>
            <a:stretch/>
          </p:blipFill>
          <p:spPr>
            <a:xfrm>
              <a:off x="1469175" y="2450500"/>
              <a:ext cx="2791625" cy="1956999"/>
            </a:xfrm>
            <a:prstGeom prst="rect">
              <a:avLst/>
            </a:prstGeom>
            <a:noFill/>
            <a:ln>
              <a:noFill/>
            </a:ln>
          </p:spPr>
        </p:pic>
        <p:sp>
          <p:nvSpPr>
            <p:cNvPr id="254" name="Google Shape;254;p25"/>
            <p:cNvSpPr/>
            <p:nvPr/>
          </p:nvSpPr>
          <p:spPr>
            <a:xfrm>
              <a:off x="2874124" y="3635350"/>
              <a:ext cx="969644" cy="685800"/>
            </a:xfrm>
            <a:custGeom>
              <a:rect b="b" l="l" r="r" t="t"/>
              <a:pathLst>
                <a:path extrusionOk="0" h="685800" w="969645">
                  <a:moveTo>
                    <a:pt x="0" y="114302"/>
                  </a:moveTo>
                  <a:lnTo>
                    <a:pt x="8982" y="69810"/>
                  </a:lnTo>
                  <a:lnTo>
                    <a:pt x="33478" y="33478"/>
                  </a:lnTo>
                  <a:lnTo>
                    <a:pt x="69810" y="8982"/>
                  </a:lnTo>
                  <a:lnTo>
                    <a:pt x="114302" y="0"/>
                  </a:lnTo>
                  <a:lnTo>
                    <a:pt x="855297" y="0"/>
                  </a:lnTo>
                  <a:lnTo>
                    <a:pt x="899039" y="8700"/>
                  </a:lnTo>
                  <a:lnTo>
                    <a:pt x="936121" y="33478"/>
                  </a:lnTo>
                  <a:lnTo>
                    <a:pt x="960899" y="70560"/>
                  </a:lnTo>
                  <a:lnTo>
                    <a:pt x="969599" y="114302"/>
                  </a:lnTo>
                  <a:lnTo>
                    <a:pt x="969599" y="571497"/>
                  </a:lnTo>
                  <a:lnTo>
                    <a:pt x="960617" y="615989"/>
                  </a:lnTo>
                  <a:lnTo>
                    <a:pt x="936121" y="652321"/>
                  </a:lnTo>
                  <a:lnTo>
                    <a:pt x="899789" y="676817"/>
                  </a:lnTo>
                  <a:lnTo>
                    <a:pt x="855297" y="685799"/>
                  </a:lnTo>
                  <a:lnTo>
                    <a:pt x="114302" y="685799"/>
                  </a:lnTo>
                  <a:lnTo>
                    <a:pt x="69810" y="676817"/>
                  </a:lnTo>
                  <a:lnTo>
                    <a:pt x="33478" y="652321"/>
                  </a:lnTo>
                  <a:lnTo>
                    <a:pt x="8982" y="615989"/>
                  </a:lnTo>
                  <a:lnTo>
                    <a:pt x="0" y="571497"/>
                  </a:lnTo>
                  <a:lnTo>
                    <a:pt x="0" y="114302"/>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5" name="Google Shape;255;p25"/>
          <p:cNvGrpSpPr/>
          <p:nvPr/>
        </p:nvGrpSpPr>
        <p:grpSpPr>
          <a:xfrm>
            <a:off x="4732049" y="2450500"/>
            <a:ext cx="3123868" cy="3982100"/>
            <a:chOff x="4732049" y="2450500"/>
            <a:chExt cx="3123868" cy="3982100"/>
          </a:xfrm>
        </p:grpSpPr>
        <p:pic>
          <p:nvPicPr>
            <p:cNvPr id="256" name="Google Shape;256;p25"/>
            <p:cNvPicPr preferRelativeResize="0"/>
            <p:nvPr/>
          </p:nvPicPr>
          <p:blipFill rotWithShape="1">
            <a:blip r:embed="rId4">
              <a:alphaModFix/>
            </a:blip>
            <a:srcRect b="0" l="0" r="0" t="0"/>
            <a:stretch/>
          </p:blipFill>
          <p:spPr>
            <a:xfrm>
              <a:off x="4824199" y="2450500"/>
              <a:ext cx="3031718" cy="3982100"/>
            </a:xfrm>
            <a:prstGeom prst="rect">
              <a:avLst/>
            </a:prstGeom>
            <a:noFill/>
            <a:ln>
              <a:noFill/>
            </a:ln>
          </p:spPr>
        </p:pic>
        <p:sp>
          <p:nvSpPr>
            <p:cNvPr id="257" name="Google Shape;257;p25"/>
            <p:cNvSpPr/>
            <p:nvPr/>
          </p:nvSpPr>
          <p:spPr>
            <a:xfrm>
              <a:off x="4732049" y="3300724"/>
              <a:ext cx="2099945" cy="438150"/>
            </a:xfrm>
            <a:custGeom>
              <a:rect b="b" l="l" r="r" t="t"/>
              <a:pathLst>
                <a:path extrusionOk="0" h="438150" w="2099945">
                  <a:moveTo>
                    <a:pt x="0" y="72951"/>
                  </a:moveTo>
                  <a:lnTo>
                    <a:pt x="5732" y="44555"/>
                  </a:lnTo>
                  <a:lnTo>
                    <a:pt x="21366" y="21366"/>
                  </a:lnTo>
                  <a:lnTo>
                    <a:pt x="44555" y="5732"/>
                  </a:lnTo>
                  <a:lnTo>
                    <a:pt x="72951" y="0"/>
                  </a:lnTo>
                  <a:lnTo>
                    <a:pt x="2026748" y="0"/>
                  </a:lnTo>
                  <a:lnTo>
                    <a:pt x="2067221" y="12256"/>
                  </a:lnTo>
                  <a:lnTo>
                    <a:pt x="2094146" y="45034"/>
                  </a:lnTo>
                  <a:lnTo>
                    <a:pt x="2099699" y="72951"/>
                  </a:lnTo>
                  <a:lnTo>
                    <a:pt x="2099699" y="364748"/>
                  </a:lnTo>
                  <a:lnTo>
                    <a:pt x="2093967" y="393144"/>
                  </a:lnTo>
                  <a:lnTo>
                    <a:pt x="2078332" y="416333"/>
                  </a:lnTo>
                  <a:lnTo>
                    <a:pt x="2055144" y="431967"/>
                  </a:lnTo>
                  <a:lnTo>
                    <a:pt x="2026748" y="437699"/>
                  </a:lnTo>
                  <a:lnTo>
                    <a:pt x="72951" y="437699"/>
                  </a:lnTo>
                  <a:lnTo>
                    <a:pt x="44555" y="431967"/>
                  </a:lnTo>
                  <a:lnTo>
                    <a:pt x="21366" y="416333"/>
                  </a:lnTo>
                  <a:lnTo>
                    <a:pt x="5732" y="393144"/>
                  </a:lnTo>
                  <a:lnTo>
                    <a:pt x="0" y="364748"/>
                  </a:lnTo>
                  <a:lnTo>
                    <a:pt x="0" y="7295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1599113" y="233654"/>
            <a:ext cx="5945772"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Dashboard Blocks</a:t>
            </a:r>
            <a:endParaRPr/>
          </a:p>
        </p:txBody>
      </p:sp>
      <p:sp>
        <p:nvSpPr>
          <p:cNvPr id="263" name="Google Shape;263;p26"/>
          <p:cNvSpPr txBox="1"/>
          <p:nvPr/>
        </p:nvSpPr>
        <p:spPr>
          <a:xfrm>
            <a:off x="285199" y="1030280"/>
            <a:ext cx="6283325" cy="852169"/>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You will have many options to choose from.</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For now, choose the gauge block.</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Select the ‘temperature’ feed and click “Next step”.</a:t>
            </a:r>
            <a:endParaRPr sz="1800">
              <a:solidFill>
                <a:schemeClr val="dk1"/>
              </a:solidFill>
              <a:latin typeface="Arial"/>
              <a:ea typeface="Arial"/>
              <a:cs typeface="Arial"/>
              <a:sym typeface="Arial"/>
            </a:endParaRPr>
          </a:p>
        </p:txBody>
      </p:sp>
      <p:grpSp>
        <p:nvGrpSpPr>
          <p:cNvPr id="264" name="Google Shape;264;p26"/>
          <p:cNvGrpSpPr/>
          <p:nvPr/>
        </p:nvGrpSpPr>
        <p:grpSpPr>
          <a:xfrm>
            <a:off x="2141000" y="2117650"/>
            <a:ext cx="4862337" cy="4456299"/>
            <a:chOff x="2141000" y="2117650"/>
            <a:chExt cx="4862337" cy="4456299"/>
          </a:xfrm>
        </p:grpSpPr>
        <p:pic>
          <p:nvPicPr>
            <p:cNvPr id="265" name="Google Shape;265;p26"/>
            <p:cNvPicPr preferRelativeResize="0"/>
            <p:nvPr/>
          </p:nvPicPr>
          <p:blipFill rotWithShape="1">
            <a:blip r:embed="rId3">
              <a:alphaModFix/>
            </a:blip>
            <a:srcRect b="0" l="0" r="0" t="0"/>
            <a:stretch/>
          </p:blipFill>
          <p:spPr>
            <a:xfrm>
              <a:off x="2141000" y="2117650"/>
              <a:ext cx="4861976" cy="4456299"/>
            </a:xfrm>
            <a:prstGeom prst="rect">
              <a:avLst/>
            </a:prstGeom>
            <a:noFill/>
            <a:ln>
              <a:noFill/>
            </a:ln>
          </p:spPr>
        </p:pic>
        <p:sp>
          <p:nvSpPr>
            <p:cNvPr id="266" name="Google Shape;266;p26"/>
            <p:cNvSpPr/>
            <p:nvPr/>
          </p:nvSpPr>
          <p:spPr>
            <a:xfrm>
              <a:off x="5663487" y="2977074"/>
              <a:ext cx="1339850" cy="1193800"/>
            </a:xfrm>
            <a:custGeom>
              <a:rect b="b" l="l" r="r" t="t"/>
              <a:pathLst>
                <a:path extrusionOk="0" h="1193800" w="1339850">
                  <a:moveTo>
                    <a:pt x="0" y="198903"/>
                  </a:moveTo>
                  <a:lnTo>
                    <a:pt x="5253" y="153297"/>
                  </a:lnTo>
                  <a:lnTo>
                    <a:pt x="20216" y="111431"/>
                  </a:lnTo>
                  <a:lnTo>
                    <a:pt x="43697" y="74499"/>
                  </a:lnTo>
                  <a:lnTo>
                    <a:pt x="74499" y="43696"/>
                  </a:lnTo>
                  <a:lnTo>
                    <a:pt x="111431" y="20216"/>
                  </a:lnTo>
                  <a:lnTo>
                    <a:pt x="153297" y="5253"/>
                  </a:lnTo>
                  <a:lnTo>
                    <a:pt x="198903" y="0"/>
                  </a:lnTo>
                  <a:lnTo>
                    <a:pt x="1140595" y="0"/>
                  </a:lnTo>
                  <a:lnTo>
                    <a:pt x="1179581" y="3857"/>
                  </a:lnTo>
                  <a:lnTo>
                    <a:pt x="1216713" y="15140"/>
                  </a:lnTo>
                  <a:lnTo>
                    <a:pt x="1250948" y="33418"/>
                  </a:lnTo>
                  <a:lnTo>
                    <a:pt x="1281242" y="58257"/>
                  </a:lnTo>
                  <a:lnTo>
                    <a:pt x="1306081" y="88551"/>
                  </a:lnTo>
                  <a:lnTo>
                    <a:pt x="1324359" y="122786"/>
                  </a:lnTo>
                  <a:lnTo>
                    <a:pt x="1335642" y="159918"/>
                  </a:lnTo>
                  <a:lnTo>
                    <a:pt x="1339499" y="198903"/>
                  </a:lnTo>
                  <a:lnTo>
                    <a:pt x="1339499" y="994495"/>
                  </a:lnTo>
                  <a:lnTo>
                    <a:pt x="1334246" y="1040102"/>
                  </a:lnTo>
                  <a:lnTo>
                    <a:pt x="1319283" y="1081968"/>
                  </a:lnTo>
                  <a:lnTo>
                    <a:pt x="1295802" y="1118900"/>
                  </a:lnTo>
                  <a:lnTo>
                    <a:pt x="1265000" y="1149702"/>
                  </a:lnTo>
                  <a:lnTo>
                    <a:pt x="1228068" y="1173183"/>
                  </a:lnTo>
                  <a:lnTo>
                    <a:pt x="1186202" y="1188146"/>
                  </a:lnTo>
                  <a:lnTo>
                    <a:pt x="1140595" y="1193399"/>
                  </a:lnTo>
                  <a:lnTo>
                    <a:pt x="198903" y="1193399"/>
                  </a:lnTo>
                  <a:lnTo>
                    <a:pt x="153297" y="1188146"/>
                  </a:lnTo>
                  <a:lnTo>
                    <a:pt x="111431" y="1173183"/>
                  </a:lnTo>
                  <a:lnTo>
                    <a:pt x="74499" y="1149702"/>
                  </a:lnTo>
                  <a:lnTo>
                    <a:pt x="43697" y="1118900"/>
                  </a:lnTo>
                  <a:lnTo>
                    <a:pt x="20216" y="1081968"/>
                  </a:lnTo>
                  <a:lnTo>
                    <a:pt x="5253" y="1040102"/>
                  </a:lnTo>
                  <a:lnTo>
                    <a:pt x="0" y="994495"/>
                  </a:lnTo>
                  <a:lnTo>
                    <a:pt x="0" y="198903"/>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1545431" y="233654"/>
            <a:ext cx="605409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Temperature Block</a:t>
            </a:r>
            <a:endParaRPr/>
          </a:p>
        </p:txBody>
      </p:sp>
      <p:sp>
        <p:nvSpPr>
          <p:cNvPr id="272" name="Google Shape;272;p27"/>
          <p:cNvSpPr txBox="1"/>
          <p:nvPr/>
        </p:nvSpPr>
        <p:spPr>
          <a:xfrm>
            <a:off x="285199" y="1030280"/>
            <a:ext cx="4235450" cy="2509520"/>
          </a:xfrm>
          <a:prstGeom prst="rect">
            <a:avLst/>
          </a:prstGeom>
          <a:noFill/>
          <a:ln>
            <a:noFill/>
          </a:ln>
        </p:spPr>
        <p:txBody>
          <a:bodyPr anchorCtr="0" anchor="t" bIns="0" lIns="0" spcFirstLastPara="1" rIns="0" wrap="square" tIns="10775">
            <a:spAutoFit/>
          </a:bodyPr>
          <a:lstStyle/>
          <a:p>
            <a:pPr indent="-367030" lvl="0" marL="379095" marR="136525"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Under the Block settings, setup  the block as shown for the  Temperature gauge:</a:t>
            </a:r>
            <a:endParaRPr sz="1800">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Block Title (optional)</a:t>
            </a:r>
            <a:endParaRPr b="0" i="0" sz="1800" u="none" cap="none" strike="noStrike">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Gauge Min Value</a:t>
            </a:r>
            <a:endParaRPr b="0" i="0" sz="1800" u="none" cap="none" strike="noStrike">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Gauge Max Value</a:t>
            </a:r>
            <a:endParaRPr b="0" i="0" sz="1800" u="none" cap="none" strike="noStrike">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Once done, click “Create Block”.</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Repeat the same process for the  Humidity gauge.</a:t>
            </a:r>
            <a:endParaRPr sz="1800">
              <a:solidFill>
                <a:schemeClr val="dk1"/>
              </a:solidFill>
              <a:latin typeface="Arial"/>
              <a:ea typeface="Arial"/>
              <a:cs typeface="Arial"/>
              <a:sym typeface="Arial"/>
            </a:endParaRPr>
          </a:p>
        </p:txBody>
      </p:sp>
      <p:grpSp>
        <p:nvGrpSpPr>
          <p:cNvPr id="273" name="Google Shape;273;p27"/>
          <p:cNvGrpSpPr/>
          <p:nvPr/>
        </p:nvGrpSpPr>
        <p:grpSpPr>
          <a:xfrm>
            <a:off x="5180750" y="914400"/>
            <a:ext cx="3441684" cy="5812044"/>
            <a:chOff x="5180750" y="914400"/>
            <a:chExt cx="3441684" cy="5812044"/>
          </a:xfrm>
        </p:grpSpPr>
        <p:pic>
          <p:nvPicPr>
            <p:cNvPr id="274" name="Google Shape;274;p27"/>
            <p:cNvPicPr preferRelativeResize="0"/>
            <p:nvPr/>
          </p:nvPicPr>
          <p:blipFill rotWithShape="1">
            <a:blip r:embed="rId3">
              <a:alphaModFix/>
            </a:blip>
            <a:srcRect b="0" l="0" r="0" t="0"/>
            <a:stretch/>
          </p:blipFill>
          <p:spPr>
            <a:xfrm>
              <a:off x="5180750" y="914400"/>
              <a:ext cx="3362150" cy="5742276"/>
            </a:xfrm>
            <a:prstGeom prst="rect">
              <a:avLst/>
            </a:prstGeom>
            <a:noFill/>
            <a:ln>
              <a:noFill/>
            </a:ln>
          </p:spPr>
        </p:pic>
        <p:sp>
          <p:nvSpPr>
            <p:cNvPr id="275" name="Google Shape;275;p27"/>
            <p:cNvSpPr/>
            <p:nvPr/>
          </p:nvSpPr>
          <p:spPr>
            <a:xfrm>
              <a:off x="7812174" y="6331474"/>
              <a:ext cx="810260" cy="394970"/>
            </a:xfrm>
            <a:custGeom>
              <a:rect b="b" l="l" r="r" t="t"/>
              <a:pathLst>
                <a:path extrusionOk="0" h="394970" w="810259">
                  <a:moveTo>
                    <a:pt x="0" y="65801"/>
                  </a:moveTo>
                  <a:lnTo>
                    <a:pt x="5170" y="40188"/>
                  </a:lnTo>
                  <a:lnTo>
                    <a:pt x="19272" y="19272"/>
                  </a:lnTo>
                  <a:lnTo>
                    <a:pt x="40188" y="5170"/>
                  </a:lnTo>
                  <a:lnTo>
                    <a:pt x="65801" y="0"/>
                  </a:lnTo>
                  <a:lnTo>
                    <a:pt x="743898" y="0"/>
                  </a:lnTo>
                  <a:lnTo>
                    <a:pt x="780405" y="11055"/>
                  </a:lnTo>
                  <a:lnTo>
                    <a:pt x="804691" y="40620"/>
                  </a:lnTo>
                  <a:lnTo>
                    <a:pt x="809699" y="65801"/>
                  </a:lnTo>
                  <a:lnTo>
                    <a:pt x="809699" y="328998"/>
                  </a:lnTo>
                  <a:lnTo>
                    <a:pt x="804529" y="354611"/>
                  </a:lnTo>
                  <a:lnTo>
                    <a:pt x="790427" y="375527"/>
                  </a:lnTo>
                  <a:lnTo>
                    <a:pt x="769511" y="389629"/>
                  </a:lnTo>
                  <a:lnTo>
                    <a:pt x="743898" y="394799"/>
                  </a:lnTo>
                  <a:lnTo>
                    <a:pt x="65801" y="394799"/>
                  </a:lnTo>
                  <a:lnTo>
                    <a:pt x="40188" y="389629"/>
                  </a:lnTo>
                  <a:lnTo>
                    <a:pt x="19272" y="375527"/>
                  </a:lnTo>
                  <a:lnTo>
                    <a:pt x="5170" y="354611"/>
                  </a:lnTo>
                  <a:lnTo>
                    <a:pt x="0" y="328998"/>
                  </a:lnTo>
                  <a:lnTo>
                    <a:pt x="0" y="658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1985944" y="233654"/>
            <a:ext cx="517271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Humidity Block</a:t>
            </a:r>
            <a:endParaRPr/>
          </a:p>
        </p:txBody>
      </p:sp>
      <p:sp>
        <p:nvSpPr>
          <p:cNvPr id="281" name="Google Shape;281;p28"/>
          <p:cNvSpPr txBox="1"/>
          <p:nvPr/>
        </p:nvSpPr>
        <p:spPr>
          <a:xfrm>
            <a:off x="285199" y="1030280"/>
            <a:ext cx="4107815" cy="1957070"/>
          </a:xfrm>
          <a:prstGeom prst="rect">
            <a:avLst/>
          </a:prstGeom>
          <a:noFill/>
          <a:ln>
            <a:noFill/>
          </a:ln>
        </p:spPr>
        <p:txBody>
          <a:bodyPr anchorCtr="0" anchor="t" bIns="0" lIns="0" spcFirstLastPara="1" rIns="0" wrap="square" tIns="10775">
            <a:spAutoFit/>
          </a:bodyPr>
          <a:lstStyle/>
          <a:p>
            <a:pPr indent="-367030" lvl="0" marL="379095" marR="889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Under the Block settings, setup  the block as shown for the  temperature gauge:</a:t>
            </a:r>
            <a:endParaRPr sz="1800">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Block Title (optional)</a:t>
            </a:r>
            <a:endParaRPr b="0" i="0" sz="1800" u="none" cap="none" strike="noStrike">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Gauge Min Value</a:t>
            </a:r>
            <a:endParaRPr b="0" i="0" sz="1800" u="none" cap="none" strike="noStrike">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Gauge Max Value</a:t>
            </a:r>
            <a:endParaRPr b="0" i="0" sz="1800" u="none" cap="none" strike="noStrike">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Once done, click “Create Block”.</a:t>
            </a:r>
            <a:endParaRPr sz="1800">
              <a:solidFill>
                <a:schemeClr val="dk1"/>
              </a:solidFill>
              <a:latin typeface="Arial"/>
              <a:ea typeface="Arial"/>
              <a:cs typeface="Arial"/>
              <a:sym typeface="Arial"/>
            </a:endParaRPr>
          </a:p>
        </p:txBody>
      </p:sp>
      <p:grpSp>
        <p:nvGrpSpPr>
          <p:cNvPr id="282" name="Google Shape;282;p28"/>
          <p:cNvGrpSpPr/>
          <p:nvPr/>
        </p:nvGrpSpPr>
        <p:grpSpPr>
          <a:xfrm>
            <a:off x="5180750" y="914400"/>
            <a:ext cx="3441684" cy="5812044"/>
            <a:chOff x="5180750" y="914400"/>
            <a:chExt cx="3441684" cy="5812044"/>
          </a:xfrm>
        </p:grpSpPr>
        <p:pic>
          <p:nvPicPr>
            <p:cNvPr id="283" name="Google Shape;283;p28"/>
            <p:cNvPicPr preferRelativeResize="0"/>
            <p:nvPr/>
          </p:nvPicPr>
          <p:blipFill rotWithShape="1">
            <a:blip r:embed="rId3">
              <a:alphaModFix/>
            </a:blip>
            <a:srcRect b="0" l="0" r="0" t="0"/>
            <a:stretch/>
          </p:blipFill>
          <p:spPr>
            <a:xfrm>
              <a:off x="5180750" y="914400"/>
              <a:ext cx="3362150" cy="5742283"/>
            </a:xfrm>
            <a:prstGeom prst="rect">
              <a:avLst/>
            </a:prstGeom>
            <a:noFill/>
            <a:ln>
              <a:noFill/>
            </a:ln>
          </p:spPr>
        </p:pic>
        <p:sp>
          <p:nvSpPr>
            <p:cNvPr id="284" name="Google Shape;284;p28"/>
            <p:cNvSpPr/>
            <p:nvPr/>
          </p:nvSpPr>
          <p:spPr>
            <a:xfrm>
              <a:off x="7812174" y="6331474"/>
              <a:ext cx="810260" cy="394970"/>
            </a:xfrm>
            <a:custGeom>
              <a:rect b="b" l="l" r="r" t="t"/>
              <a:pathLst>
                <a:path extrusionOk="0" h="394970" w="810259">
                  <a:moveTo>
                    <a:pt x="0" y="65801"/>
                  </a:moveTo>
                  <a:lnTo>
                    <a:pt x="5170" y="40188"/>
                  </a:lnTo>
                  <a:lnTo>
                    <a:pt x="19272" y="19272"/>
                  </a:lnTo>
                  <a:lnTo>
                    <a:pt x="40188" y="5170"/>
                  </a:lnTo>
                  <a:lnTo>
                    <a:pt x="65801" y="0"/>
                  </a:lnTo>
                  <a:lnTo>
                    <a:pt x="743898" y="0"/>
                  </a:lnTo>
                  <a:lnTo>
                    <a:pt x="780405" y="11055"/>
                  </a:lnTo>
                  <a:lnTo>
                    <a:pt x="804691" y="40620"/>
                  </a:lnTo>
                  <a:lnTo>
                    <a:pt x="809699" y="65801"/>
                  </a:lnTo>
                  <a:lnTo>
                    <a:pt x="809699" y="328998"/>
                  </a:lnTo>
                  <a:lnTo>
                    <a:pt x="804529" y="354611"/>
                  </a:lnTo>
                  <a:lnTo>
                    <a:pt x="790427" y="375527"/>
                  </a:lnTo>
                  <a:lnTo>
                    <a:pt x="769511" y="389629"/>
                  </a:lnTo>
                  <a:lnTo>
                    <a:pt x="743898" y="394799"/>
                  </a:lnTo>
                  <a:lnTo>
                    <a:pt x="65801" y="394799"/>
                  </a:lnTo>
                  <a:lnTo>
                    <a:pt x="40188" y="389629"/>
                  </a:lnTo>
                  <a:lnTo>
                    <a:pt x="19272" y="375527"/>
                  </a:lnTo>
                  <a:lnTo>
                    <a:pt x="5170" y="354611"/>
                  </a:lnTo>
                  <a:lnTo>
                    <a:pt x="0" y="328998"/>
                  </a:lnTo>
                  <a:lnTo>
                    <a:pt x="0" y="658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29"/>
          <p:cNvSpPr txBox="1"/>
          <p:nvPr>
            <p:ph type="title"/>
          </p:nvPr>
        </p:nvSpPr>
        <p:spPr>
          <a:xfrm>
            <a:off x="1100575" y="233654"/>
            <a:ext cx="694372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Completed Adafruit.io Blocks</a:t>
            </a:r>
            <a:endParaRPr/>
          </a:p>
        </p:txBody>
      </p:sp>
      <p:sp>
        <p:nvSpPr>
          <p:cNvPr id="290" name="Google Shape;290;p29"/>
          <p:cNvSpPr txBox="1"/>
          <p:nvPr/>
        </p:nvSpPr>
        <p:spPr>
          <a:xfrm>
            <a:off x="285199" y="1030280"/>
            <a:ext cx="8402320" cy="1404620"/>
          </a:xfrm>
          <a:prstGeom prst="rect">
            <a:avLst/>
          </a:prstGeom>
          <a:noFill/>
          <a:ln>
            <a:noFill/>
          </a:ln>
        </p:spPr>
        <p:txBody>
          <a:bodyPr anchorCtr="0" anchor="t" bIns="0" lIns="0" spcFirstLastPara="1" rIns="0" wrap="square" tIns="10775">
            <a:spAutoFit/>
          </a:bodyPr>
          <a:lstStyle/>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Once you have created the two blocks, it should look something like  this.</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Your new blocks may not be in the same layout as shown.</a:t>
            </a:r>
            <a:endParaRPr sz="1800">
              <a:solidFill>
                <a:schemeClr val="dk1"/>
              </a:solidFill>
              <a:latin typeface="Arial"/>
              <a:ea typeface="Arial"/>
              <a:cs typeface="Arial"/>
              <a:sym typeface="Arial"/>
            </a:endParaRPr>
          </a:p>
          <a:p>
            <a:pPr indent="-367030" lvl="0" marL="379095" marR="461644"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However, you can change the layout to whatever that you prefer  under the ‘Dashboard Settings’.</a:t>
            </a:r>
            <a:endParaRPr sz="1800">
              <a:solidFill>
                <a:schemeClr val="dk1"/>
              </a:solidFill>
              <a:latin typeface="Arial"/>
              <a:ea typeface="Arial"/>
              <a:cs typeface="Arial"/>
              <a:sym typeface="Arial"/>
            </a:endParaRPr>
          </a:p>
        </p:txBody>
      </p:sp>
      <p:grpSp>
        <p:nvGrpSpPr>
          <p:cNvPr id="291" name="Google Shape;291;p29"/>
          <p:cNvGrpSpPr/>
          <p:nvPr/>
        </p:nvGrpSpPr>
        <p:grpSpPr>
          <a:xfrm>
            <a:off x="152400" y="2680975"/>
            <a:ext cx="8839203" cy="3633148"/>
            <a:chOff x="152400" y="2680975"/>
            <a:chExt cx="8839203" cy="3633148"/>
          </a:xfrm>
        </p:grpSpPr>
        <p:pic>
          <p:nvPicPr>
            <p:cNvPr id="292" name="Google Shape;292;p29"/>
            <p:cNvPicPr preferRelativeResize="0"/>
            <p:nvPr/>
          </p:nvPicPr>
          <p:blipFill rotWithShape="1">
            <a:blip r:embed="rId3">
              <a:alphaModFix/>
            </a:blip>
            <a:srcRect b="0" l="0" r="0" t="0"/>
            <a:stretch/>
          </p:blipFill>
          <p:spPr>
            <a:xfrm>
              <a:off x="152400" y="2680975"/>
              <a:ext cx="8839203" cy="3331965"/>
            </a:xfrm>
            <a:prstGeom prst="rect">
              <a:avLst/>
            </a:prstGeom>
            <a:noFill/>
            <a:ln>
              <a:noFill/>
            </a:ln>
          </p:spPr>
        </p:pic>
        <p:pic>
          <p:nvPicPr>
            <p:cNvPr id="293" name="Google Shape;293;p29"/>
            <p:cNvPicPr preferRelativeResize="0"/>
            <p:nvPr/>
          </p:nvPicPr>
          <p:blipFill rotWithShape="1">
            <a:blip r:embed="rId4">
              <a:alphaModFix/>
            </a:blip>
            <a:srcRect b="0" l="0" r="0" t="0"/>
            <a:stretch/>
          </p:blipFill>
          <p:spPr>
            <a:xfrm>
              <a:off x="6258605" y="3712000"/>
              <a:ext cx="2152669" cy="2602123"/>
            </a:xfrm>
            <a:prstGeom prst="rect">
              <a:avLst/>
            </a:prstGeom>
            <a:noFill/>
            <a:ln>
              <a:noFill/>
            </a:ln>
          </p:spPr>
        </p:pic>
        <p:sp>
          <p:nvSpPr>
            <p:cNvPr id="294" name="Google Shape;294;p29"/>
            <p:cNvSpPr/>
            <p:nvPr/>
          </p:nvSpPr>
          <p:spPr>
            <a:xfrm>
              <a:off x="6258600" y="4043824"/>
              <a:ext cx="1115695" cy="286385"/>
            </a:xfrm>
            <a:custGeom>
              <a:rect b="b" l="l" r="r" t="t"/>
              <a:pathLst>
                <a:path extrusionOk="0" h="286385" w="1115695">
                  <a:moveTo>
                    <a:pt x="0" y="47650"/>
                  </a:moveTo>
                  <a:lnTo>
                    <a:pt x="3744" y="29102"/>
                  </a:lnTo>
                  <a:lnTo>
                    <a:pt x="13956" y="13956"/>
                  </a:lnTo>
                  <a:lnTo>
                    <a:pt x="29102" y="3744"/>
                  </a:lnTo>
                  <a:lnTo>
                    <a:pt x="47650" y="0"/>
                  </a:lnTo>
                  <a:lnTo>
                    <a:pt x="1068049" y="0"/>
                  </a:lnTo>
                  <a:lnTo>
                    <a:pt x="1107694" y="21214"/>
                  </a:lnTo>
                  <a:lnTo>
                    <a:pt x="1115699" y="47650"/>
                  </a:lnTo>
                  <a:lnTo>
                    <a:pt x="1115699" y="238249"/>
                  </a:lnTo>
                  <a:lnTo>
                    <a:pt x="1111955" y="256797"/>
                  </a:lnTo>
                  <a:lnTo>
                    <a:pt x="1101743" y="271943"/>
                  </a:lnTo>
                  <a:lnTo>
                    <a:pt x="1086596" y="282155"/>
                  </a:lnTo>
                  <a:lnTo>
                    <a:pt x="1068049" y="285899"/>
                  </a:lnTo>
                  <a:lnTo>
                    <a:pt x="47650" y="285899"/>
                  </a:lnTo>
                  <a:lnTo>
                    <a:pt x="29102" y="282155"/>
                  </a:lnTo>
                  <a:lnTo>
                    <a:pt x="13956" y="271943"/>
                  </a:lnTo>
                  <a:lnTo>
                    <a:pt x="3744" y="256797"/>
                  </a:lnTo>
                  <a:lnTo>
                    <a:pt x="0" y="238249"/>
                  </a:lnTo>
                  <a:lnTo>
                    <a:pt x="0" y="47650"/>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 name="Shape 60"/>
        <p:cNvGrpSpPr/>
        <p:nvPr/>
      </p:nvGrpSpPr>
      <p:grpSpPr>
        <a:xfrm>
          <a:off x="0" y="0"/>
          <a:ext cx="0" cy="0"/>
          <a:chOff x="0" y="0"/>
          <a:chExt cx="0" cy="0"/>
        </a:xfrm>
      </p:grpSpPr>
      <p:sp>
        <p:nvSpPr>
          <p:cNvPr id="61" name="Google Shape;61;p7"/>
          <p:cNvSpPr txBox="1"/>
          <p:nvPr>
            <p:ph type="title"/>
          </p:nvPr>
        </p:nvSpPr>
        <p:spPr>
          <a:xfrm>
            <a:off x="1078400" y="147529"/>
            <a:ext cx="698817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Boot and Install MicroPython</a:t>
            </a:r>
            <a:endParaRPr/>
          </a:p>
        </p:txBody>
      </p:sp>
      <p:pic>
        <p:nvPicPr>
          <p:cNvPr id="62" name="Google Shape;62;p7"/>
          <p:cNvPicPr preferRelativeResize="0"/>
          <p:nvPr/>
        </p:nvPicPr>
        <p:blipFill rotWithShape="1">
          <a:blip r:embed="rId3">
            <a:alphaModFix/>
          </a:blip>
          <a:srcRect b="0" l="0" r="0" t="0"/>
          <a:stretch/>
        </p:blipFill>
        <p:spPr>
          <a:xfrm>
            <a:off x="5007575" y="2553650"/>
            <a:ext cx="4041175" cy="2884374"/>
          </a:xfrm>
          <a:prstGeom prst="rect">
            <a:avLst/>
          </a:prstGeom>
          <a:noFill/>
          <a:ln>
            <a:noFill/>
          </a:ln>
        </p:spPr>
      </p:pic>
      <p:sp>
        <p:nvSpPr>
          <p:cNvPr id="63" name="Google Shape;63;p7"/>
          <p:cNvSpPr txBox="1"/>
          <p:nvPr/>
        </p:nvSpPr>
        <p:spPr>
          <a:xfrm>
            <a:off x="315815" y="900812"/>
            <a:ext cx="8435975" cy="5296535"/>
          </a:xfrm>
          <a:prstGeom prst="rect">
            <a:avLst/>
          </a:prstGeom>
          <a:noFill/>
          <a:ln>
            <a:noFill/>
          </a:ln>
        </p:spPr>
        <p:txBody>
          <a:bodyPr anchorCtr="0" anchor="t" bIns="0" lIns="0" spcFirstLastPara="1" rIns="0" wrap="square" tIns="12700">
            <a:spAutoFit/>
          </a:bodyPr>
          <a:lstStyle/>
          <a:p>
            <a:pPr indent="-335915" lvl="0" marL="347980" marR="508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get started on the Raspberry Pi Pico W, you need  to connect a microUSB cable to the Pico W board.</a:t>
            </a:r>
            <a:endParaRPr sz="2400">
              <a:solidFill>
                <a:schemeClr val="dk1"/>
              </a:solidFill>
              <a:latin typeface="Arial"/>
              <a:ea typeface="Arial"/>
              <a:cs typeface="Arial"/>
              <a:sym typeface="Arial"/>
            </a:endParaRPr>
          </a:p>
          <a:p>
            <a:pPr indent="-335915" lvl="0" marL="347980" marR="356870" rtl="0" algn="l">
              <a:lnSpc>
                <a:spcPct val="118750"/>
              </a:lnSpc>
              <a:spcBef>
                <a:spcPts val="95"/>
              </a:spcBef>
              <a:spcAft>
                <a:spcPts val="0"/>
              </a:spcAft>
              <a:buClr>
                <a:schemeClr val="dk1"/>
              </a:buClr>
              <a:buSzPts val="2400"/>
              <a:buFont typeface="Arial"/>
              <a:buChar char="•"/>
            </a:pPr>
            <a:r>
              <a:rPr lang="en-US" sz="2400">
                <a:solidFill>
                  <a:schemeClr val="dk1"/>
                </a:solidFill>
                <a:latin typeface="Arial"/>
                <a:ea typeface="Arial"/>
                <a:cs typeface="Arial"/>
                <a:sym typeface="Arial"/>
              </a:rPr>
              <a:t>Before you plug the other end into the computer,  press and hold the BOOTSEL button.</a:t>
            </a:r>
            <a:endParaRPr sz="2400">
              <a:solidFill>
                <a:schemeClr val="dk1"/>
              </a:solidFill>
              <a:latin typeface="Arial"/>
              <a:ea typeface="Arial"/>
              <a:cs typeface="Arial"/>
              <a:sym typeface="Arial"/>
            </a:endParaRPr>
          </a:p>
          <a:p>
            <a:pPr indent="-335915" lvl="0" marL="347980" marR="4027804" rtl="0" algn="l">
              <a:lnSpc>
                <a:spcPct val="99300"/>
              </a:lnSpc>
              <a:spcBef>
                <a:spcPts val="520"/>
              </a:spcBef>
              <a:spcAft>
                <a:spcPts val="0"/>
              </a:spcAft>
              <a:buClr>
                <a:schemeClr val="dk1"/>
              </a:buClr>
              <a:buSzPts val="2400"/>
              <a:buFont typeface="Arial"/>
              <a:buChar char="•"/>
            </a:pPr>
            <a:r>
              <a:rPr lang="en-US" sz="2400">
                <a:solidFill>
                  <a:schemeClr val="dk1"/>
                </a:solidFill>
                <a:latin typeface="Arial"/>
                <a:ea typeface="Arial"/>
                <a:cs typeface="Arial"/>
                <a:sym typeface="Arial"/>
              </a:rPr>
              <a:t>Continue to hold the  button for a few more  seconds after connecting  to the computer before  releasing.</a:t>
            </a:r>
            <a:endParaRPr sz="2400">
              <a:solidFill>
                <a:schemeClr val="dk1"/>
              </a:solidFill>
              <a:latin typeface="Arial"/>
              <a:ea typeface="Arial"/>
              <a:cs typeface="Arial"/>
              <a:sym typeface="Arial"/>
            </a:endParaRPr>
          </a:p>
          <a:p>
            <a:pPr indent="-335915" lvl="0" marL="347980" marR="3947159" rtl="0" algn="l">
              <a:lnSpc>
                <a:spcPct val="118750"/>
              </a:lnSpc>
              <a:spcBef>
                <a:spcPts val="90"/>
              </a:spcBef>
              <a:spcAft>
                <a:spcPts val="0"/>
              </a:spcAft>
              <a:buClr>
                <a:schemeClr val="dk1"/>
              </a:buClr>
              <a:buSzPts val="2400"/>
              <a:buFont typeface="Arial"/>
              <a:buChar char="•"/>
            </a:pPr>
            <a:r>
              <a:rPr lang="en-US" sz="2400">
                <a:solidFill>
                  <a:schemeClr val="dk1"/>
                </a:solidFill>
                <a:latin typeface="Arial"/>
                <a:ea typeface="Arial"/>
                <a:cs typeface="Arial"/>
                <a:sym typeface="Arial"/>
              </a:rPr>
              <a:t>A new drive (RPI-RP2) will  appear on your computer.</a:t>
            </a:r>
            <a:endParaRPr sz="2400">
              <a:solidFill>
                <a:schemeClr val="dk1"/>
              </a:solidFill>
              <a:latin typeface="Arial"/>
              <a:ea typeface="Arial"/>
              <a:cs typeface="Arial"/>
              <a:sym typeface="Arial"/>
            </a:endParaRPr>
          </a:p>
          <a:p>
            <a:pPr indent="-335915" lvl="0" marL="347980" marR="388239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Drag and drop the UF2 ﬁle  onto the RPI-RP2 drive.</a:t>
            </a:r>
            <a:endParaRPr sz="2400">
              <a:solidFill>
                <a:schemeClr val="dk1"/>
              </a:solidFill>
              <a:latin typeface="Arial"/>
              <a:ea typeface="Arial"/>
              <a:cs typeface="Arial"/>
              <a:sym typeface="Arial"/>
            </a:endParaRPr>
          </a:p>
          <a:p>
            <a:pPr indent="-335915" lvl="0" marL="360680" marR="0" rtl="0" algn="l">
              <a:lnSpc>
                <a:spcPct val="100000"/>
              </a:lnSpc>
              <a:spcBef>
                <a:spcPts val="760"/>
              </a:spcBef>
              <a:spcAft>
                <a:spcPts val="0"/>
              </a:spcAft>
              <a:buClr>
                <a:schemeClr val="dk1"/>
              </a:buClr>
              <a:buSzPts val="2400"/>
              <a:buFont typeface="Arial"/>
              <a:buChar char="•"/>
            </a:pPr>
            <a:r>
              <a:rPr lang="en-US" sz="2400">
                <a:solidFill>
                  <a:schemeClr val="dk1"/>
                </a:solidFill>
                <a:latin typeface="Arial"/>
                <a:ea typeface="Arial"/>
                <a:cs typeface="Arial"/>
                <a:sym typeface="Arial"/>
              </a:rPr>
              <a:t>The Pico W will auto reboot and run MicroPython.</a:t>
            </a:r>
            <a:endParaRPr sz="2400">
              <a:solidFill>
                <a:schemeClr val="dk1"/>
              </a:solidFill>
              <a:latin typeface="Arial"/>
              <a:ea typeface="Arial"/>
              <a:cs typeface="Arial"/>
              <a:sym typeface="Arial"/>
            </a:endParaRPr>
          </a:p>
        </p:txBody>
      </p:sp>
      <p:sp>
        <p:nvSpPr>
          <p:cNvPr id="64" name="Google Shape;64;p7"/>
          <p:cNvSpPr/>
          <p:nvPr/>
        </p:nvSpPr>
        <p:spPr>
          <a:xfrm>
            <a:off x="5844425" y="3619875"/>
            <a:ext cx="1474470" cy="1119505"/>
          </a:xfrm>
          <a:custGeom>
            <a:rect b="b" l="l" r="r" t="t"/>
            <a:pathLst>
              <a:path extrusionOk="0" h="1119504" w="1474470">
                <a:moveTo>
                  <a:pt x="0" y="559499"/>
                </a:moveTo>
                <a:lnTo>
                  <a:pt x="2021" y="517743"/>
                </a:lnTo>
                <a:lnTo>
                  <a:pt x="7992" y="476821"/>
                </a:lnTo>
                <a:lnTo>
                  <a:pt x="17768" y="436840"/>
                </a:lnTo>
                <a:lnTo>
                  <a:pt x="31208" y="397909"/>
                </a:lnTo>
                <a:lnTo>
                  <a:pt x="48168" y="360135"/>
                </a:lnTo>
                <a:lnTo>
                  <a:pt x="68507" y="323629"/>
                </a:lnTo>
                <a:lnTo>
                  <a:pt x="92082" y="288496"/>
                </a:lnTo>
                <a:lnTo>
                  <a:pt x="118751" y="254846"/>
                </a:lnTo>
                <a:lnTo>
                  <a:pt x="148370" y="222787"/>
                </a:lnTo>
                <a:lnTo>
                  <a:pt x="180798" y="192427"/>
                </a:lnTo>
                <a:lnTo>
                  <a:pt x="215891" y="163873"/>
                </a:lnTo>
                <a:lnTo>
                  <a:pt x="253508" y="137236"/>
                </a:lnTo>
                <a:lnTo>
                  <a:pt x="293505" y="112621"/>
                </a:lnTo>
                <a:lnTo>
                  <a:pt x="335741" y="90138"/>
                </a:lnTo>
                <a:lnTo>
                  <a:pt x="380072" y="69896"/>
                </a:lnTo>
                <a:lnTo>
                  <a:pt x="426357" y="52001"/>
                </a:lnTo>
                <a:lnTo>
                  <a:pt x="474452" y="36562"/>
                </a:lnTo>
                <a:lnTo>
                  <a:pt x="524215" y="23688"/>
                </a:lnTo>
                <a:lnTo>
                  <a:pt x="575504" y="13487"/>
                </a:lnTo>
                <a:lnTo>
                  <a:pt x="628176" y="6066"/>
                </a:lnTo>
                <a:lnTo>
                  <a:pt x="682089" y="1534"/>
                </a:lnTo>
                <a:lnTo>
                  <a:pt x="737099" y="0"/>
                </a:lnTo>
                <a:lnTo>
                  <a:pt x="792110" y="1534"/>
                </a:lnTo>
                <a:lnTo>
                  <a:pt x="846023" y="6066"/>
                </a:lnTo>
                <a:lnTo>
                  <a:pt x="898695" y="13487"/>
                </a:lnTo>
                <a:lnTo>
                  <a:pt x="949984" y="23688"/>
                </a:lnTo>
                <a:lnTo>
                  <a:pt x="999747" y="36562"/>
                </a:lnTo>
                <a:lnTo>
                  <a:pt x="1047842" y="52001"/>
                </a:lnTo>
                <a:lnTo>
                  <a:pt x="1094127" y="69896"/>
                </a:lnTo>
                <a:lnTo>
                  <a:pt x="1138458" y="90138"/>
                </a:lnTo>
                <a:lnTo>
                  <a:pt x="1180694" y="112621"/>
                </a:lnTo>
                <a:lnTo>
                  <a:pt x="1220691" y="137236"/>
                </a:lnTo>
                <a:lnTo>
                  <a:pt x="1258308" y="163873"/>
                </a:lnTo>
                <a:lnTo>
                  <a:pt x="1293401" y="192427"/>
                </a:lnTo>
                <a:lnTo>
                  <a:pt x="1325829" y="222787"/>
                </a:lnTo>
                <a:lnTo>
                  <a:pt x="1355448" y="254846"/>
                </a:lnTo>
                <a:lnTo>
                  <a:pt x="1382117" y="288496"/>
                </a:lnTo>
                <a:lnTo>
                  <a:pt x="1405692" y="323629"/>
                </a:lnTo>
                <a:lnTo>
                  <a:pt x="1426031" y="360135"/>
                </a:lnTo>
                <a:lnTo>
                  <a:pt x="1442991" y="397909"/>
                </a:lnTo>
                <a:lnTo>
                  <a:pt x="1456431" y="436840"/>
                </a:lnTo>
                <a:lnTo>
                  <a:pt x="1466207" y="476821"/>
                </a:lnTo>
                <a:lnTo>
                  <a:pt x="1472178" y="517743"/>
                </a:lnTo>
                <a:lnTo>
                  <a:pt x="1474199" y="559499"/>
                </a:lnTo>
                <a:lnTo>
                  <a:pt x="1472178" y="601256"/>
                </a:lnTo>
                <a:lnTo>
                  <a:pt x="1466207" y="642178"/>
                </a:lnTo>
                <a:lnTo>
                  <a:pt x="1456431" y="682159"/>
                </a:lnTo>
                <a:lnTo>
                  <a:pt x="1442991" y="721090"/>
                </a:lnTo>
                <a:lnTo>
                  <a:pt x="1426031" y="758864"/>
                </a:lnTo>
                <a:lnTo>
                  <a:pt x="1405692" y="795370"/>
                </a:lnTo>
                <a:lnTo>
                  <a:pt x="1382117" y="830503"/>
                </a:lnTo>
                <a:lnTo>
                  <a:pt x="1355448" y="864153"/>
                </a:lnTo>
                <a:lnTo>
                  <a:pt x="1325829" y="896212"/>
                </a:lnTo>
                <a:lnTo>
                  <a:pt x="1293401" y="926572"/>
                </a:lnTo>
                <a:lnTo>
                  <a:pt x="1258308" y="955126"/>
                </a:lnTo>
                <a:lnTo>
                  <a:pt x="1220691" y="981763"/>
                </a:lnTo>
                <a:lnTo>
                  <a:pt x="1180694" y="1006378"/>
                </a:lnTo>
                <a:lnTo>
                  <a:pt x="1138458" y="1028861"/>
                </a:lnTo>
                <a:lnTo>
                  <a:pt x="1094127" y="1049103"/>
                </a:lnTo>
                <a:lnTo>
                  <a:pt x="1047842" y="1066998"/>
                </a:lnTo>
                <a:lnTo>
                  <a:pt x="999747" y="1082437"/>
                </a:lnTo>
                <a:lnTo>
                  <a:pt x="949984" y="1095311"/>
                </a:lnTo>
                <a:lnTo>
                  <a:pt x="898695" y="1105512"/>
                </a:lnTo>
                <a:lnTo>
                  <a:pt x="846023" y="1112933"/>
                </a:lnTo>
                <a:lnTo>
                  <a:pt x="792110" y="1117465"/>
                </a:lnTo>
                <a:lnTo>
                  <a:pt x="737099" y="1118999"/>
                </a:lnTo>
                <a:lnTo>
                  <a:pt x="682089" y="1117465"/>
                </a:lnTo>
                <a:lnTo>
                  <a:pt x="628176" y="1112933"/>
                </a:lnTo>
                <a:lnTo>
                  <a:pt x="575504" y="1105512"/>
                </a:lnTo>
                <a:lnTo>
                  <a:pt x="524215" y="1095311"/>
                </a:lnTo>
                <a:lnTo>
                  <a:pt x="474452" y="1082437"/>
                </a:lnTo>
                <a:lnTo>
                  <a:pt x="426357" y="1066998"/>
                </a:lnTo>
                <a:lnTo>
                  <a:pt x="380072" y="1049103"/>
                </a:lnTo>
                <a:lnTo>
                  <a:pt x="335741" y="1028861"/>
                </a:lnTo>
                <a:lnTo>
                  <a:pt x="293505" y="1006378"/>
                </a:lnTo>
                <a:lnTo>
                  <a:pt x="253508" y="981763"/>
                </a:lnTo>
                <a:lnTo>
                  <a:pt x="215891" y="955126"/>
                </a:lnTo>
                <a:lnTo>
                  <a:pt x="180798" y="926572"/>
                </a:lnTo>
                <a:lnTo>
                  <a:pt x="148370" y="896212"/>
                </a:lnTo>
                <a:lnTo>
                  <a:pt x="118751" y="864153"/>
                </a:lnTo>
                <a:lnTo>
                  <a:pt x="92082" y="830503"/>
                </a:lnTo>
                <a:lnTo>
                  <a:pt x="68507" y="795370"/>
                </a:lnTo>
                <a:lnTo>
                  <a:pt x="48168" y="758864"/>
                </a:lnTo>
                <a:lnTo>
                  <a:pt x="31208" y="721090"/>
                </a:lnTo>
                <a:lnTo>
                  <a:pt x="17768" y="682159"/>
                </a:lnTo>
                <a:lnTo>
                  <a:pt x="7992" y="642178"/>
                </a:lnTo>
                <a:lnTo>
                  <a:pt x="2021" y="601256"/>
                </a:lnTo>
                <a:lnTo>
                  <a:pt x="0" y="559499"/>
                </a:lnTo>
                <a:close/>
              </a:path>
            </a:pathLst>
          </a:custGeom>
          <a:noFill/>
          <a:ln cap="flat" cmpd="sng" w="761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7"/>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818252" y="233654"/>
            <a:ext cx="75076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Analysing The Dashboard Data</a:t>
            </a:r>
            <a:endParaRPr/>
          </a:p>
        </p:txBody>
      </p:sp>
      <p:sp>
        <p:nvSpPr>
          <p:cNvPr id="300" name="Google Shape;300;p30"/>
          <p:cNvSpPr txBox="1"/>
          <p:nvPr/>
        </p:nvSpPr>
        <p:spPr>
          <a:xfrm>
            <a:off x="239174" y="1027233"/>
            <a:ext cx="8483600" cy="2562860"/>
          </a:xfrm>
          <a:prstGeom prst="rect">
            <a:avLst/>
          </a:prstGeom>
          <a:noFill/>
          <a:ln>
            <a:noFill/>
          </a:ln>
        </p:spPr>
        <p:txBody>
          <a:bodyPr anchorCtr="0" anchor="t" bIns="0" lIns="0" spcFirstLastPara="1" rIns="0" wrap="square" tIns="27925">
            <a:spAutoFit/>
          </a:bodyPr>
          <a:lstStyle/>
          <a:p>
            <a:pPr indent="-412750" lvl="0" marL="424815" marR="31242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You have written the code to send environmental  data to the cloud successfully.</a:t>
            </a:r>
            <a:endParaRPr sz="2400">
              <a:solidFill>
                <a:schemeClr val="dk1"/>
              </a:solidFill>
              <a:latin typeface="Arial"/>
              <a:ea typeface="Arial"/>
              <a:cs typeface="Arial"/>
              <a:sym typeface="Arial"/>
            </a:endParaRPr>
          </a:p>
          <a:p>
            <a:pPr indent="-412750" lvl="0" marL="424815" marR="19494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Now, the environmental data can be visualized on  the dashboard easily.</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Going further, you may thinker with the Adafruit.io  Dashboard settings for each gauge to set Low and  High warning values.</a:t>
            </a:r>
            <a:endParaRPr sz="24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4" name="Shape 304"/>
        <p:cNvGrpSpPr/>
        <p:nvPr/>
      </p:nvGrpSpPr>
      <p:grpSpPr>
        <a:xfrm>
          <a:off x="0" y="0"/>
          <a:ext cx="0" cy="0"/>
          <a:chOff x="0" y="0"/>
          <a:chExt cx="0" cy="0"/>
        </a:xfrm>
      </p:grpSpPr>
      <p:sp>
        <p:nvSpPr>
          <p:cNvPr id="305" name="Google Shape;305;p31"/>
          <p:cNvSpPr txBox="1"/>
          <p:nvPr/>
        </p:nvSpPr>
        <p:spPr>
          <a:xfrm>
            <a:off x="542421" y="1557020"/>
            <a:ext cx="8061959" cy="3683000"/>
          </a:xfrm>
          <a:prstGeom prst="rect">
            <a:avLst/>
          </a:prstGeom>
          <a:noFill/>
          <a:ln>
            <a:noFill/>
          </a:ln>
        </p:spPr>
        <p:txBody>
          <a:bodyPr anchorCtr="0" anchor="t" bIns="0" lIns="0" spcFirstLastPara="1" rIns="0" wrap="square" tIns="12700">
            <a:spAutoFit/>
          </a:bodyPr>
          <a:lstStyle/>
          <a:p>
            <a:pPr indent="1767205" lvl="0" marL="847089" marR="842010" rtl="0" algn="l">
              <a:lnSpc>
                <a:spcPct val="100000"/>
              </a:lnSpc>
              <a:spcBef>
                <a:spcPts val="0"/>
              </a:spcBef>
              <a:spcAft>
                <a:spcPts val="0"/>
              </a:spcAft>
              <a:buNone/>
            </a:pPr>
            <a:r>
              <a:rPr lang="en-US" sz="6000">
                <a:solidFill>
                  <a:schemeClr val="dk1"/>
                </a:solidFill>
                <a:latin typeface="Arial"/>
                <a:ea typeface="Arial"/>
                <a:cs typeface="Arial"/>
                <a:sym typeface="Arial"/>
              </a:rPr>
              <a:t>Topic 4  Monitor Data to</a:t>
            </a:r>
            <a:endParaRPr sz="6000">
              <a:solidFill>
                <a:schemeClr val="dk1"/>
              </a:solidFill>
              <a:latin typeface="Arial"/>
              <a:ea typeface="Arial"/>
              <a:cs typeface="Arial"/>
              <a:sym typeface="Arial"/>
            </a:endParaRPr>
          </a:p>
          <a:p>
            <a:pPr indent="-2843530" lvl="0" marL="2855595" marR="5080" rtl="0" algn="l">
              <a:lnSpc>
                <a:spcPct val="100000"/>
              </a:lnSpc>
              <a:spcBef>
                <a:spcPts val="0"/>
              </a:spcBef>
              <a:spcAft>
                <a:spcPts val="0"/>
              </a:spcAft>
              <a:buNone/>
            </a:pPr>
            <a:r>
              <a:rPr lang="en-US" sz="6000">
                <a:solidFill>
                  <a:schemeClr val="dk1"/>
                </a:solidFill>
                <a:latin typeface="Arial"/>
                <a:ea typeface="Arial"/>
                <a:cs typeface="Arial"/>
                <a:sym typeface="Arial"/>
              </a:rPr>
              <a:t>Trigger Control from  Cloud</a:t>
            </a:r>
            <a:endParaRPr sz="60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926381" y="200436"/>
            <a:ext cx="7291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IoT Communication Standards</a:t>
            </a:r>
            <a:endParaRPr/>
          </a:p>
        </p:txBody>
      </p:sp>
      <p:sp>
        <p:nvSpPr>
          <p:cNvPr id="311" name="Google Shape;311;p32"/>
          <p:cNvSpPr txBox="1"/>
          <p:nvPr/>
        </p:nvSpPr>
        <p:spPr>
          <a:xfrm>
            <a:off x="260474" y="907982"/>
            <a:ext cx="8531860" cy="5820410"/>
          </a:xfrm>
          <a:prstGeom prst="rect">
            <a:avLst/>
          </a:prstGeom>
          <a:noFill/>
          <a:ln>
            <a:noFill/>
          </a:ln>
        </p:spPr>
        <p:txBody>
          <a:bodyPr anchorCtr="0" anchor="t" bIns="0" lIns="0" spcFirstLastPara="1" rIns="0" wrap="square" tIns="27925">
            <a:spAutoFit/>
          </a:bodyPr>
          <a:lstStyle/>
          <a:p>
            <a:pPr indent="-412750" lvl="0" marL="424815" marR="8572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IoT Architecture: The IoT Architecture provides a  blueprint for the design and implementation of IoT  systems. It deﬁnes the basic building blocks of an  IoT system and the interfaces between them.</a:t>
            </a:r>
            <a:endParaRPr sz="2400">
              <a:solidFill>
                <a:schemeClr val="dk1"/>
              </a:solidFill>
              <a:latin typeface="Arial"/>
              <a:ea typeface="Arial"/>
              <a:cs typeface="Arial"/>
              <a:sym typeface="Arial"/>
            </a:endParaRPr>
          </a:p>
          <a:p>
            <a:pPr indent="-412750" lvl="0" marL="424815" marR="6350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Security Guidelines: Security is a critical aspect of  IoT systems, and there are various guidelines and  best practices that can help ensure the security of  IoT devices and networks. These guidelines include  secure boot, secure communication, and device  authentication.</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Connectivity Standards: There are several  connectivity standards for IoT, including Wi-Fi,  Bluetooth, Zigbee, Z-Wave, LoRaWAN, Sigfox, and  NB-IoT. Each of these standards has its own unique  features and characteristics that make them  suitable for different IoT applications.</a:t>
            </a:r>
            <a:endParaRPr sz="24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926381" y="200436"/>
            <a:ext cx="7291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IoT Communication Standards</a:t>
            </a:r>
            <a:endParaRPr/>
          </a:p>
        </p:txBody>
      </p:sp>
      <p:sp>
        <p:nvSpPr>
          <p:cNvPr id="317" name="Google Shape;317;p33"/>
          <p:cNvSpPr txBox="1"/>
          <p:nvPr/>
        </p:nvSpPr>
        <p:spPr>
          <a:xfrm>
            <a:off x="260474" y="907982"/>
            <a:ext cx="8628380" cy="401066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Data Communication Standards: IoT devices  generate large amounts of data, and there are  various communication standards that can be  used to transmit this data. These standards include  MQTT, CoAP, REST, and WebSocket.</a:t>
            </a:r>
            <a:endParaRPr sz="2400">
              <a:solidFill>
                <a:schemeClr val="dk1"/>
              </a:solidFill>
              <a:latin typeface="Arial"/>
              <a:ea typeface="Arial"/>
              <a:cs typeface="Arial"/>
              <a:sym typeface="Arial"/>
            </a:endParaRPr>
          </a:p>
          <a:p>
            <a:pPr indent="-412750" lvl="0" marL="424815" marR="38417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Interoperability Guidelines: Interoperability is  important for IoT devices to work together  seamlessly. There are several guidelines and  standards that can help ensure interoperability,  such as the Open Connectivity Foundation (OCF),  the Zigbee Alliance, and the Thread Group.</a:t>
            </a:r>
            <a:endParaRPr sz="24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926381" y="200436"/>
            <a:ext cx="7291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IoT Communication Standards</a:t>
            </a:r>
            <a:endParaRPr/>
          </a:p>
        </p:txBody>
      </p:sp>
      <p:sp>
        <p:nvSpPr>
          <p:cNvPr id="323" name="Google Shape;323;p34"/>
          <p:cNvSpPr txBox="1"/>
          <p:nvPr/>
        </p:nvSpPr>
        <p:spPr>
          <a:xfrm>
            <a:off x="260474" y="907982"/>
            <a:ext cx="8637905" cy="5096510"/>
          </a:xfrm>
          <a:prstGeom prst="rect">
            <a:avLst/>
          </a:prstGeom>
          <a:noFill/>
          <a:ln>
            <a:noFill/>
          </a:ln>
        </p:spPr>
        <p:txBody>
          <a:bodyPr anchorCtr="0" anchor="t" bIns="0" lIns="0" spcFirstLastPara="1" rIns="0" wrap="square" tIns="27925">
            <a:spAutoFit/>
          </a:bodyPr>
          <a:lstStyle/>
          <a:p>
            <a:pPr indent="-412750" lvl="0" marL="424815" marR="4889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Energy Efficiency Guidelines: IoT devices often  operate on battery power or other low-power  sources, which requires energy-efficient design and  management. Guidelines for energy efficiency in IoT  include minimizing power consumption, optimizing  transmission schedules, and using low-power  communication technologies.</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Cloud Communication Standards: Cloud computing  is an important aspect of many IoT systems, and  there are various communication standards that  can be used to transmit data between IoT devices  and the cloud. These standards include HTTP,  AMQP, and MQTT.</a:t>
            </a:r>
            <a:endParaRPr sz="2400">
              <a:solidFill>
                <a:schemeClr val="dk1"/>
              </a:solidFill>
              <a:latin typeface="Arial"/>
              <a:ea typeface="Arial"/>
              <a:cs typeface="Arial"/>
              <a:sym typeface="Arial"/>
            </a:endParaRPr>
          </a:p>
          <a:p>
            <a:pPr indent="0" lvl="0" marL="12700" marR="0" rtl="0" algn="l">
              <a:lnSpc>
                <a:spcPct val="115000"/>
              </a:lnSpc>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2631969" y="233654"/>
            <a:ext cx="388048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MQTT Standard</a:t>
            </a:r>
            <a:endParaRPr/>
          </a:p>
        </p:txBody>
      </p:sp>
      <p:pic>
        <p:nvPicPr>
          <p:cNvPr id="329" name="Google Shape;329;p35"/>
          <p:cNvPicPr preferRelativeResize="0"/>
          <p:nvPr/>
        </p:nvPicPr>
        <p:blipFill rotWithShape="1">
          <a:blip r:embed="rId3">
            <a:alphaModFix/>
          </a:blip>
          <a:srcRect b="0" l="0" r="0" t="0"/>
          <a:stretch/>
        </p:blipFill>
        <p:spPr>
          <a:xfrm>
            <a:off x="486424" y="1025850"/>
            <a:ext cx="8472799" cy="5110600"/>
          </a:xfrm>
          <a:prstGeom prst="rect">
            <a:avLst/>
          </a:prstGeom>
          <a:noFill/>
          <a:ln>
            <a:noFill/>
          </a:ln>
        </p:spPr>
      </p:pic>
      <p:sp>
        <p:nvSpPr>
          <p:cNvPr id="330" name="Google Shape;330;p35"/>
          <p:cNvSpPr txBox="1"/>
          <p:nvPr/>
        </p:nvSpPr>
        <p:spPr>
          <a:xfrm>
            <a:off x="8577213" y="6421120"/>
            <a:ext cx="23749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Arial"/>
                <a:ea typeface="Arial"/>
                <a:cs typeface="Arial"/>
                <a:sym typeface="Arial"/>
              </a:rPr>
              <a:t>109</a:t>
            </a:r>
            <a:endParaRPr sz="10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4" name="Shape 334"/>
        <p:cNvGrpSpPr/>
        <p:nvPr/>
      </p:nvGrpSpPr>
      <p:grpSpPr>
        <a:xfrm>
          <a:off x="0" y="0"/>
          <a:ext cx="0" cy="0"/>
          <a:chOff x="0" y="0"/>
          <a:chExt cx="0" cy="0"/>
        </a:xfrm>
      </p:grpSpPr>
      <p:sp>
        <p:nvSpPr>
          <p:cNvPr id="335" name="Google Shape;335;p36"/>
          <p:cNvSpPr/>
          <p:nvPr/>
        </p:nvSpPr>
        <p:spPr>
          <a:xfrm>
            <a:off x="6351095" y="1987906"/>
            <a:ext cx="2009139" cy="355600"/>
          </a:xfrm>
          <a:custGeom>
            <a:rect b="b" l="l" r="r" t="t"/>
            <a:pathLst>
              <a:path extrusionOk="0" h="355600" w="2009140">
                <a:moveTo>
                  <a:pt x="1946191" y="8"/>
                </a:moveTo>
                <a:lnTo>
                  <a:pt x="62757" y="8"/>
                </a:lnTo>
                <a:lnTo>
                  <a:pt x="35300" y="35854"/>
                </a:lnTo>
                <a:lnTo>
                  <a:pt x="15689" y="79011"/>
                </a:lnTo>
                <a:lnTo>
                  <a:pt x="3922" y="127042"/>
                </a:lnTo>
                <a:lnTo>
                  <a:pt x="0" y="177510"/>
                </a:lnTo>
                <a:lnTo>
                  <a:pt x="3922" y="227978"/>
                </a:lnTo>
                <a:lnTo>
                  <a:pt x="15689" y="276009"/>
                </a:lnTo>
                <a:lnTo>
                  <a:pt x="35300" y="319166"/>
                </a:lnTo>
                <a:lnTo>
                  <a:pt x="62757" y="355012"/>
                </a:lnTo>
                <a:lnTo>
                  <a:pt x="1946191" y="355012"/>
                </a:lnTo>
                <a:lnTo>
                  <a:pt x="1973647" y="319166"/>
                </a:lnTo>
                <a:lnTo>
                  <a:pt x="1993259" y="276009"/>
                </a:lnTo>
                <a:lnTo>
                  <a:pt x="2005026" y="227978"/>
                </a:lnTo>
                <a:lnTo>
                  <a:pt x="2008948" y="177510"/>
                </a:lnTo>
                <a:lnTo>
                  <a:pt x="2005026" y="127042"/>
                </a:lnTo>
                <a:lnTo>
                  <a:pt x="1993259" y="79011"/>
                </a:lnTo>
                <a:lnTo>
                  <a:pt x="1973647" y="35854"/>
                </a:lnTo>
                <a:lnTo>
                  <a:pt x="1946191" y="8"/>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36"/>
          <p:cNvSpPr/>
          <p:nvPr/>
        </p:nvSpPr>
        <p:spPr>
          <a:xfrm>
            <a:off x="2095017" y="1159231"/>
            <a:ext cx="6224270" cy="355600"/>
          </a:xfrm>
          <a:custGeom>
            <a:rect b="b" l="l" r="r" t="t"/>
            <a:pathLst>
              <a:path extrusionOk="0" h="355600" w="6224270">
                <a:moveTo>
                  <a:pt x="6161122" y="8"/>
                </a:moveTo>
                <a:lnTo>
                  <a:pt x="62758" y="8"/>
                </a:lnTo>
                <a:lnTo>
                  <a:pt x="35301" y="35854"/>
                </a:lnTo>
                <a:lnTo>
                  <a:pt x="15689" y="79011"/>
                </a:lnTo>
                <a:lnTo>
                  <a:pt x="3922" y="127042"/>
                </a:lnTo>
                <a:lnTo>
                  <a:pt x="0" y="177510"/>
                </a:lnTo>
                <a:lnTo>
                  <a:pt x="3922" y="227978"/>
                </a:lnTo>
                <a:lnTo>
                  <a:pt x="15689" y="276009"/>
                </a:lnTo>
                <a:lnTo>
                  <a:pt x="35301" y="319166"/>
                </a:lnTo>
                <a:lnTo>
                  <a:pt x="62758" y="355012"/>
                </a:lnTo>
                <a:lnTo>
                  <a:pt x="6161122" y="355012"/>
                </a:lnTo>
                <a:lnTo>
                  <a:pt x="6188579" y="319166"/>
                </a:lnTo>
                <a:lnTo>
                  <a:pt x="6208191" y="276009"/>
                </a:lnTo>
                <a:lnTo>
                  <a:pt x="6219958" y="227978"/>
                </a:lnTo>
                <a:lnTo>
                  <a:pt x="6223881" y="177510"/>
                </a:lnTo>
                <a:lnTo>
                  <a:pt x="6219958" y="127042"/>
                </a:lnTo>
                <a:lnTo>
                  <a:pt x="6208191" y="79011"/>
                </a:lnTo>
                <a:lnTo>
                  <a:pt x="6188579" y="35854"/>
                </a:lnTo>
                <a:lnTo>
                  <a:pt x="6161122" y="8"/>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36"/>
          <p:cNvSpPr txBox="1"/>
          <p:nvPr>
            <p:ph type="title"/>
          </p:nvPr>
        </p:nvSpPr>
        <p:spPr>
          <a:xfrm>
            <a:off x="2631964" y="233654"/>
            <a:ext cx="388048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MQTT Standard</a:t>
            </a:r>
            <a:endParaRPr/>
          </a:p>
        </p:txBody>
      </p:sp>
      <p:sp>
        <p:nvSpPr>
          <p:cNvPr id="338" name="Google Shape;338;p36"/>
          <p:cNvSpPr txBox="1"/>
          <p:nvPr/>
        </p:nvSpPr>
        <p:spPr>
          <a:xfrm>
            <a:off x="320948" y="930654"/>
            <a:ext cx="8546465" cy="5773420"/>
          </a:xfrm>
          <a:prstGeom prst="rect">
            <a:avLst/>
          </a:prstGeom>
          <a:noFill/>
          <a:ln>
            <a:noFill/>
          </a:ln>
        </p:spPr>
        <p:txBody>
          <a:bodyPr anchorCtr="0" anchor="t" bIns="0" lIns="0" spcFirstLastPara="1" rIns="0" wrap="square" tIns="10775">
            <a:spAutoFit/>
          </a:bodyPr>
          <a:lstStyle/>
          <a:p>
            <a:pPr indent="-367030" lvl="0" marL="391795" marR="22225"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MQTT is a publish/subscribe architecture that is developed  primarily to connect bandwidth and power-constrained devices over  wireless networks.</a:t>
            </a:r>
            <a:endParaRPr sz="1800">
              <a:solidFill>
                <a:schemeClr val="dk1"/>
              </a:solidFill>
              <a:latin typeface="Arial"/>
              <a:ea typeface="Arial"/>
              <a:cs typeface="Arial"/>
              <a:sym typeface="Arial"/>
            </a:endParaRPr>
          </a:p>
          <a:p>
            <a:pPr indent="-367030" lvl="0" marL="391795" marR="15621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is a simple and lightweight protocol that runs over TCP/IP sockets  or WebSockets. MQTT over WebSockets can be secured with SSL.</a:t>
            </a:r>
            <a:endParaRPr sz="1800">
              <a:solidFill>
                <a:schemeClr val="dk1"/>
              </a:solidFill>
              <a:latin typeface="Arial"/>
              <a:ea typeface="Arial"/>
              <a:cs typeface="Arial"/>
              <a:sym typeface="Arial"/>
            </a:endParaRPr>
          </a:p>
          <a:p>
            <a:pPr indent="-367030" lvl="0" marL="391795" marR="63500" rtl="0" algn="just">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publish/subscribe architecture enables messages to be pushed  to the client devices without the device needing to continuously poll  the server.</a:t>
            </a:r>
            <a:endParaRPr sz="1800">
              <a:solidFill>
                <a:schemeClr val="dk1"/>
              </a:solidFill>
              <a:latin typeface="Arial"/>
              <a:ea typeface="Arial"/>
              <a:cs typeface="Arial"/>
              <a:sym typeface="Arial"/>
            </a:endParaRPr>
          </a:p>
          <a:p>
            <a:pPr indent="-367030" lvl="0" marL="391795" marR="1701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MQTT broker is the central point of communication, and it is in  charge of dispatching all messages between the senders and the  rightful receivers.</a:t>
            </a:r>
            <a:endParaRPr sz="1800">
              <a:solidFill>
                <a:schemeClr val="dk1"/>
              </a:solidFill>
              <a:latin typeface="Arial"/>
              <a:ea typeface="Arial"/>
              <a:cs typeface="Arial"/>
              <a:sym typeface="Arial"/>
            </a:endParaRPr>
          </a:p>
          <a:p>
            <a:pPr indent="-367030" lvl="0" marL="391795" marR="177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client is any device that connec</a:t>
            </a:r>
            <a:r>
              <a:rPr baseline="30000" lang="en-US" sz="15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t</a:t>
            </a:r>
            <a:r>
              <a:rPr baseline="30000" lang="en-US" sz="15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s</a:t>
            </a:r>
            <a:r>
              <a:rPr baseline="30000" lang="en-US" sz="1500">
                <a:solidFill>
                  <a:schemeClr val="dk1"/>
                </a:solidFill>
                <a:latin typeface="Arial"/>
                <a:ea typeface="Arial"/>
                <a:cs typeface="Arial"/>
                <a:sym typeface="Arial"/>
              </a:rPr>
              <a:t>0 </a:t>
            </a:r>
            <a:r>
              <a:rPr lang="en-US" sz="1800">
                <a:solidFill>
                  <a:schemeClr val="dk1"/>
                </a:solidFill>
                <a:latin typeface="Arial"/>
                <a:ea typeface="Arial"/>
                <a:cs typeface="Arial"/>
                <a:sym typeface="Arial"/>
              </a:rPr>
              <a:t>to the broker and can publish or  subscribe to topics to access the information. A topic contains the  routing information for the broker.</a:t>
            </a:r>
            <a:endParaRPr sz="1800">
              <a:solidFill>
                <a:schemeClr val="dk1"/>
              </a:solidFill>
              <a:latin typeface="Arial"/>
              <a:ea typeface="Arial"/>
              <a:cs typeface="Arial"/>
              <a:sym typeface="Arial"/>
            </a:endParaRPr>
          </a:p>
          <a:p>
            <a:pPr indent="-367030" lvl="0" marL="391795" marR="866775" rtl="0" algn="just">
              <a:lnSpc>
                <a:spcPct val="118888"/>
              </a:lnSpc>
              <a:spcBef>
                <a:spcPts val="100"/>
              </a:spcBef>
              <a:spcAft>
                <a:spcPts val="0"/>
              </a:spcAft>
              <a:buClr>
                <a:schemeClr val="dk1"/>
              </a:buClr>
              <a:buSzPts val="1800"/>
              <a:buFont typeface="Arial"/>
              <a:buChar char="●"/>
            </a:pPr>
            <a:r>
              <a:rPr lang="en-US" sz="1800">
                <a:solidFill>
                  <a:schemeClr val="dk1"/>
                </a:solidFill>
                <a:latin typeface="Arial"/>
                <a:ea typeface="Arial"/>
                <a:cs typeface="Arial"/>
                <a:sym typeface="Arial"/>
              </a:rPr>
              <a:t>Each client that wants to send messages publishes them to a  certain topic, and each client that wants to receive messages  subscribes to a certain topic.</a:t>
            </a:r>
            <a:endParaRPr sz="1800">
              <a:solidFill>
                <a:schemeClr val="dk1"/>
              </a:solidFill>
              <a:latin typeface="Arial"/>
              <a:ea typeface="Arial"/>
              <a:cs typeface="Arial"/>
              <a:sym typeface="Arial"/>
            </a:endParaRPr>
          </a:p>
          <a:p>
            <a:pPr indent="-367030" lvl="0" marL="391795" marR="625475" rtl="0" algn="just">
              <a:lnSpc>
                <a:spcPct val="116666"/>
              </a:lnSpc>
              <a:spcBef>
                <a:spcPts val="70"/>
              </a:spcBef>
              <a:spcAft>
                <a:spcPts val="0"/>
              </a:spcAft>
              <a:buClr>
                <a:schemeClr val="dk1"/>
              </a:buClr>
              <a:buSzPts val="1800"/>
              <a:buFont typeface="Arial"/>
              <a:buChar char="●"/>
            </a:pPr>
            <a:r>
              <a:rPr lang="en-US" sz="1800">
                <a:solidFill>
                  <a:schemeClr val="dk1"/>
                </a:solidFill>
                <a:latin typeface="Arial"/>
                <a:ea typeface="Arial"/>
                <a:cs typeface="Arial"/>
                <a:sym typeface="Arial"/>
              </a:rPr>
              <a:t>The broker delivers all messages with the matching topic to the  appropriate clients.</a:t>
            </a:r>
            <a:endParaRPr sz="1800">
              <a:solidFill>
                <a:schemeClr val="dk1"/>
              </a:solidFill>
              <a:latin typeface="Arial"/>
              <a:ea typeface="Arial"/>
              <a:cs typeface="Arial"/>
              <a:sym typeface="Arial"/>
            </a:endParaRPr>
          </a:p>
          <a:p>
            <a:pPr indent="-367030" lvl="0" marL="391795" marR="0" rtl="0" algn="l">
              <a:lnSpc>
                <a:spcPct val="111916"/>
              </a:lnSpc>
              <a:spcBef>
                <a:spcPts val="0"/>
              </a:spcBef>
              <a:spcAft>
                <a:spcPts val="0"/>
              </a:spcAft>
              <a:buClr>
                <a:schemeClr val="dk1"/>
              </a:buClr>
              <a:buSzPts val="1800"/>
              <a:buFont typeface="Arial"/>
              <a:buChar char="●"/>
            </a:pPr>
            <a:r>
              <a:rPr lang="en-US" sz="3600">
                <a:solidFill>
                  <a:schemeClr val="dk1"/>
                </a:solidFill>
                <a:latin typeface="Palatino Linotype"/>
                <a:ea typeface="Palatino Linotype"/>
                <a:cs typeface="Palatino Linotype"/>
                <a:sym typeface="Palatino Linotype"/>
              </a:rPr>
              <a:t>port 1883port</a:t>
            </a:r>
            <a:endParaRPr sz="36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 name="Shape 342"/>
        <p:cNvGrpSpPr/>
        <p:nvPr/>
      </p:nvGrpSpPr>
      <p:grpSpPr>
        <a:xfrm>
          <a:off x="0" y="0"/>
          <a:ext cx="0" cy="0"/>
          <a:chOff x="0" y="0"/>
          <a:chExt cx="0" cy="0"/>
        </a:xfrm>
      </p:grpSpPr>
      <p:sp>
        <p:nvSpPr>
          <p:cNvPr id="343" name="Google Shape;343;p37"/>
          <p:cNvSpPr/>
          <p:nvPr/>
        </p:nvSpPr>
        <p:spPr>
          <a:xfrm>
            <a:off x="630039" y="5203243"/>
            <a:ext cx="1798955" cy="473709"/>
          </a:xfrm>
          <a:custGeom>
            <a:rect b="b" l="l" r="r" t="t"/>
            <a:pathLst>
              <a:path extrusionOk="0" h="473710" w="1798955">
                <a:moveTo>
                  <a:pt x="1715494" y="-4"/>
                </a:moveTo>
                <a:lnTo>
                  <a:pt x="82985" y="-4"/>
                </a:lnTo>
                <a:lnTo>
                  <a:pt x="55323" y="33652"/>
                </a:lnTo>
                <a:lnTo>
                  <a:pt x="33194" y="72934"/>
                </a:lnTo>
                <a:lnTo>
                  <a:pt x="16597" y="116591"/>
                </a:lnTo>
                <a:lnTo>
                  <a:pt x="5532" y="163373"/>
                </a:lnTo>
                <a:lnTo>
                  <a:pt x="0" y="212030"/>
                </a:lnTo>
                <a:lnTo>
                  <a:pt x="0" y="261312"/>
                </a:lnTo>
                <a:lnTo>
                  <a:pt x="5532" y="309969"/>
                </a:lnTo>
                <a:lnTo>
                  <a:pt x="16597" y="356751"/>
                </a:lnTo>
                <a:lnTo>
                  <a:pt x="33194" y="400408"/>
                </a:lnTo>
                <a:lnTo>
                  <a:pt x="55323" y="439690"/>
                </a:lnTo>
                <a:lnTo>
                  <a:pt x="82985" y="473347"/>
                </a:lnTo>
                <a:lnTo>
                  <a:pt x="1715494" y="473347"/>
                </a:lnTo>
                <a:lnTo>
                  <a:pt x="1743156" y="439690"/>
                </a:lnTo>
                <a:lnTo>
                  <a:pt x="1765285" y="400408"/>
                </a:lnTo>
                <a:lnTo>
                  <a:pt x="1781882" y="356751"/>
                </a:lnTo>
                <a:lnTo>
                  <a:pt x="1792947" y="309969"/>
                </a:lnTo>
                <a:lnTo>
                  <a:pt x="1798479" y="261312"/>
                </a:lnTo>
                <a:lnTo>
                  <a:pt x="1798479" y="212030"/>
                </a:lnTo>
                <a:lnTo>
                  <a:pt x="1792947" y="163373"/>
                </a:lnTo>
                <a:lnTo>
                  <a:pt x="1781882" y="116591"/>
                </a:lnTo>
                <a:lnTo>
                  <a:pt x="1765285" y="72934"/>
                </a:lnTo>
                <a:lnTo>
                  <a:pt x="1743156" y="33652"/>
                </a:lnTo>
                <a:lnTo>
                  <a:pt x="1715494" y="-4"/>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37"/>
          <p:cNvSpPr/>
          <p:nvPr/>
        </p:nvSpPr>
        <p:spPr>
          <a:xfrm>
            <a:off x="630034" y="4479353"/>
            <a:ext cx="7364095" cy="835660"/>
          </a:xfrm>
          <a:custGeom>
            <a:rect b="b" l="l" r="r" t="t"/>
            <a:pathLst>
              <a:path extrusionOk="0" h="835660" w="7364095">
                <a:moveTo>
                  <a:pt x="7363511" y="573976"/>
                </a:moveTo>
                <a:lnTo>
                  <a:pt x="7357973" y="525322"/>
                </a:lnTo>
                <a:lnTo>
                  <a:pt x="7346912" y="478536"/>
                </a:lnTo>
                <a:lnTo>
                  <a:pt x="7330313" y="434886"/>
                </a:lnTo>
                <a:lnTo>
                  <a:pt x="7308189" y="395605"/>
                </a:lnTo>
                <a:lnTo>
                  <a:pt x="7280529" y="361950"/>
                </a:lnTo>
                <a:lnTo>
                  <a:pt x="4833378" y="361950"/>
                </a:lnTo>
                <a:lnTo>
                  <a:pt x="4835360" y="356743"/>
                </a:lnTo>
                <a:lnTo>
                  <a:pt x="4846434" y="309968"/>
                </a:lnTo>
                <a:lnTo>
                  <a:pt x="4851959" y="261315"/>
                </a:lnTo>
                <a:lnTo>
                  <a:pt x="4851959" y="212026"/>
                </a:lnTo>
                <a:lnTo>
                  <a:pt x="4846434" y="163372"/>
                </a:lnTo>
                <a:lnTo>
                  <a:pt x="4835360" y="116586"/>
                </a:lnTo>
                <a:lnTo>
                  <a:pt x="4818761" y="72936"/>
                </a:lnTo>
                <a:lnTo>
                  <a:pt x="4796637" y="33655"/>
                </a:lnTo>
                <a:lnTo>
                  <a:pt x="4768977" y="0"/>
                </a:lnTo>
                <a:lnTo>
                  <a:pt x="82981" y="0"/>
                </a:lnTo>
                <a:lnTo>
                  <a:pt x="55321" y="33655"/>
                </a:lnTo>
                <a:lnTo>
                  <a:pt x="33197" y="72936"/>
                </a:lnTo>
                <a:lnTo>
                  <a:pt x="16598" y="116586"/>
                </a:lnTo>
                <a:lnTo>
                  <a:pt x="5537" y="163372"/>
                </a:lnTo>
                <a:lnTo>
                  <a:pt x="0" y="212026"/>
                </a:lnTo>
                <a:lnTo>
                  <a:pt x="0" y="261315"/>
                </a:lnTo>
                <a:lnTo>
                  <a:pt x="5537" y="309968"/>
                </a:lnTo>
                <a:lnTo>
                  <a:pt x="16598" y="356743"/>
                </a:lnTo>
                <a:lnTo>
                  <a:pt x="33197" y="400405"/>
                </a:lnTo>
                <a:lnTo>
                  <a:pt x="55321" y="439686"/>
                </a:lnTo>
                <a:lnTo>
                  <a:pt x="82981" y="473341"/>
                </a:lnTo>
                <a:lnTo>
                  <a:pt x="2770289" y="473341"/>
                </a:lnTo>
                <a:lnTo>
                  <a:pt x="2768320" y="478536"/>
                </a:lnTo>
                <a:lnTo>
                  <a:pt x="2757259" y="525322"/>
                </a:lnTo>
                <a:lnTo>
                  <a:pt x="2751734" y="573976"/>
                </a:lnTo>
                <a:lnTo>
                  <a:pt x="2751734" y="623265"/>
                </a:lnTo>
                <a:lnTo>
                  <a:pt x="2757259" y="671918"/>
                </a:lnTo>
                <a:lnTo>
                  <a:pt x="2768320" y="718693"/>
                </a:lnTo>
                <a:lnTo>
                  <a:pt x="2784919" y="762355"/>
                </a:lnTo>
                <a:lnTo>
                  <a:pt x="2807055" y="801636"/>
                </a:lnTo>
                <a:lnTo>
                  <a:pt x="2834716" y="835291"/>
                </a:lnTo>
                <a:lnTo>
                  <a:pt x="7280529" y="835291"/>
                </a:lnTo>
                <a:lnTo>
                  <a:pt x="7308189" y="801636"/>
                </a:lnTo>
                <a:lnTo>
                  <a:pt x="7330313" y="762355"/>
                </a:lnTo>
                <a:lnTo>
                  <a:pt x="7346912" y="718693"/>
                </a:lnTo>
                <a:lnTo>
                  <a:pt x="7357973" y="671918"/>
                </a:lnTo>
                <a:lnTo>
                  <a:pt x="7363511" y="623265"/>
                </a:lnTo>
                <a:lnTo>
                  <a:pt x="7363511" y="573976"/>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7"/>
          <p:cNvSpPr/>
          <p:nvPr/>
        </p:nvSpPr>
        <p:spPr>
          <a:xfrm>
            <a:off x="630034" y="2307653"/>
            <a:ext cx="7724775" cy="1197610"/>
          </a:xfrm>
          <a:custGeom>
            <a:rect b="b" l="l" r="r" t="t"/>
            <a:pathLst>
              <a:path extrusionOk="0" h="1197610" w="7724775">
                <a:moveTo>
                  <a:pt x="1997519" y="212026"/>
                </a:moveTo>
                <a:lnTo>
                  <a:pt x="1991995" y="163372"/>
                </a:lnTo>
                <a:lnTo>
                  <a:pt x="1980920" y="116586"/>
                </a:lnTo>
                <a:lnTo>
                  <a:pt x="1964321" y="72936"/>
                </a:lnTo>
                <a:lnTo>
                  <a:pt x="1942198" y="33655"/>
                </a:lnTo>
                <a:lnTo>
                  <a:pt x="1914537" y="0"/>
                </a:lnTo>
                <a:lnTo>
                  <a:pt x="82981" y="0"/>
                </a:lnTo>
                <a:lnTo>
                  <a:pt x="55321" y="33655"/>
                </a:lnTo>
                <a:lnTo>
                  <a:pt x="33197" y="72936"/>
                </a:lnTo>
                <a:lnTo>
                  <a:pt x="16598" y="116586"/>
                </a:lnTo>
                <a:lnTo>
                  <a:pt x="5537" y="163372"/>
                </a:lnTo>
                <a:lnTo>
                  <a:pt x="0" y="212026"/>
                </a:lnTo>
                <a:lnTo>
                  <a:pt x="0" y="261315"/>
                </a:lnTo>
                <a:lnTo>
                  <a:pt x="5537" y="309968"/>
                </a:lnTo>
                <a:lnTo>
                  <a:pt x="16598" y="356743"/>
                </a:lnTo>
                <a:lnTo>
                  <a:pt x="33197" y="400405"/>
                </a:lnTo>
                <a:lnTo>
                  <a:pt x="55321" y="439686"/>
                </a:lnTo>
                <a:lnTo>
                  <a:pt x="82981" y="473341"/>
                </a:lnTo>
                <a:lnTo>
                  <a:pt x="1914537" y="473341"/>
                </a:lnTo>
                <a:lnTo>
                  <a:pt x="1942198" y="439686"/>
                </a:lnTo>
                <a:lnTo>
                  <a:pt x="1964321" y="400405"/>
                </a:lnTo>
                <a:lnTo>
                  <a:pt x="1980920" y="356743"/>
                </a:lnTo>
                <a:lnTo>
                  <a:pt x="1991995" y="309968"/>
                </a:lnTo>
                <a:lnTo>
                  <a:pt x="1997519" y="261315"/>
                </a:lnTo>
                <a:lnTo>
                  <a:pt x="1997519" y="212026"/>
                </a:lnTo>
                <a:close/>
              </a:path>
              <a:path extrusionOk="0" h="1197610" w="7724775">
                <a:moveTo>
                  <a:pt x="7724394" y="573976"/>
                </a:moveTo>
                <a:lnTo>
                  <a:pt x="7718857" y="525322"/>
                </a:lnTo>
                <a:lnTo>
                  <a:pt x="7707795" y="478536"/>
                </a:lnTo>
                <a:lnTo>
                  <a:pt x="7691196" y="434886"/>
                </a:lnTo>
                <a:lnTo>
                  <a:pt x="7669073" y="395605"/>
                </a:lnTo>
                <a:lnTo>
                  <a:pt x="7641399" y="361950"/>
                </a:lnTo>
                <a:lnTo>
                  <a:pt x="5280431" y="361950"/>
                </a:lnTo>
                <a:lnTo>
                  <a:pt x="5252771" y="395605"/>
                </a:lnTo>
                <a:lnTo>
                  <a:pt x="5230634" y="434886"/>
                </a:lnTo>
                <a:lnTo>
                  <a:pt x="5214036" y="478536"/>
                </a:lnTo>
                <a:lnTo>
                  <a:pt x="5202974" y="525322"/>
                </a:lnTo>
                <a:lnTo>
                  <a:pt x="5197437" y="573976"/>
                </a:lnTo>
                <a:lnTo>
                  <a:pt x="5197437" y="623265"/>
                </a:lnTo>
                <a:lnTo>
                  <a:pt x="5202974" y="671918"/>
                </a:lnTo>
                <a:lnTo>
                  <a:pt x="5214036" y="718693"/>
                </a:lnTo>
                <a:lnTo>
                  <a:pt x="5216004" y="723900"/>
                </a:lnTo>
                <a:lnTo>
                  <a:pt x="82981" y="723900"/>
                </a:lnTo>
                <a:lnTo>
                  <a:pt x="55321" y="757555"/>
                </a:lnTo>
                <a:lnTo>
                  <a:pt x="33197" y="796836"/>
                </a:lnTo>
                <a:lnTo>
                  <a:pt x="16598" y="840486"/>
                </a:lnTo>
                <a:lnTo>
                  <a:pt x="5537" y="887272"/>
                </a:lnTo>
                <a:lnTo>
                  <a:pt x="0" y="935926"/>
                </a:lnTo>
                <a:lnTo>
                  <a:pt x="0" y="985215"/>
                </a:lnTo>
                <a:lnTo>
                  <a:pt x="5537" y="1033868"/>
                </a:lnTo>
                <a:lnTo>
                  <a:pt x="16598" y="1080643"/>
                </a:lnTo>
                <a:lnTo>
                  <a:pt x="33197" y="1124305"/>
                </a:lnTo>
                <a:lnTo>
                  <a:pt x="55321" y="1163586"/>
                </a:lnTo>
                <a:lnTo>
                  <a:pt x="82981" y="1197241"/>
                </a:lnTo>
                <a:lnTo>
                  <a:pt x="6423431" y="1197241"/>
                </a:lnTo>
                <a:lnTo>
                  <a:pt x="6451092" y="1163586"/>
                </a:lnTo>
                <a:lnTo>
                  <a:pt x="6473228" y="1124305"/>
                </a:lnTo>
                <a:lnTo>
                  <a:pt x="6489814" y="1080643"/>
                </a:lnTo>
                <a:lnTo>
                  <a:pt x="6500889" y="1033868"/>
                </a:lnTo>
                <a:lnTo>
                  <a:pt x="6506413" y="985215"/>
                </a:lnTo>
                <a:lnTo>
                  <a:pt x="6506413" y="935926"/>
                </a:lnTo>
                <a:lnTo>
                  <a:pt x="6500889" y="887272"/>
                </a:lnTo>
                <a:lnTo>
                  <a:pt x="6489814" y="840486"/>
                </a:lnTo>
                <a:lnTo>
                  <a:pt x="6487833" y="835291"/>
                </a:lnTo>
                <a:lnTo>
                  <a:pt x="7641399" y="835291"/>
                </a:lnTo>
                <a:lnTo>
                  <a:pt x="7669073" y="801636"/>
                </a:lnTo>
                <a:lnTo>
                  <a:pt x="7691196" y="762355"/>
                </a:lnTo>
                <a:lnTo>
                  <a:pt x="7707795" y="718693"/>
                </a:lnTo>
                <a:lnTo>
                  <a:pt x="7718857" y="671918"/>
                </a:lnTo>
                <a:lnTo>
                  <a:pt x="7724394" y="623265"/>
                </a:lnTo>
                <a:lnTo>
                  <a:pt x="7724394" y="573976"/>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37"/>
          <p:cNvSpPr txBox="1"/>
          <p:nvPr>
            <p:ph type="title"/>
          </p:nvPr>
        </p:nvSpPr>
        <p:spPr>
          <a:xfrm>
            <a:off x="1942510" y="233654"/>
            <a:ext cx="52590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Key Features of MQTT</a:t>
            </a:r>
            <a:endParaRPr/>
          </a:p>
        </p:txBody>
      </p:sp>
      <p:sp>
        <p:nvSpPr>
          <p:cNvPr id="347" name="Google Shape;347;p37"/>
          <p:cNvSpPr txBox="1"/>
          <p:nvPr/>
        </p:nvSpPr>
        <p:spPr>
          <a:xfrm>
            <a:off x="287624" y="927608"/>
            <a:ext cx="8591550" cy="509651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Pub/Sub Model: </a:t>
            </a:r>
            <a:r>
              <a:rPr lang="en-US" sz="2400">
                <a:solidFill>
                  <a:schemeClr val="dk1"/>
                </a:solidFill>
                <a:latin typeface="Arial"/>
                <a:ea typeface="Arial"/>
                <a:cs typeface="Arial"/>
                <a:sym typeface="Arial"/>
              </a:rPr>
              <a:t>MQTT uses a publish/subscribe  (pub/sub) messaging model, where devices can  publish messages to a topic, and other devices can  subscribe to that topic to receive those messages.</a:t>
            </a:r>
            <a:endParaRPr sz="2400">
              <a:solidFill>
                <a:schemeClr val="dk1"/>
              </a:solidFill>
              <a:latin typeface="Arial"/>
              <a:ea typeface="Arial"/>
              <a:cs typeface="Arial"/>
              <a:sym typeface="Arial"/>
            </a:endParaRPr>
          </a:p>
          <a:p>
            <a:pPr indent="-412750" lvl="0" marL="424815" marR="166370"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QoS Levels: </a:t>
            </a:r>
            <a:r>
              <a:rPr lang="en-US" sz="2400">
                <a:solidFill>
                  <a:schemeClr val="dk1"/>
                </a:solidFill>
                <a:latin typeface="Arial"/>
                <a:ea typeface="Arial"/>
                <a:cs typeface="Arial"/>
                <a:sym typeface="Arial"/>
              </a:rPr>
              <a:t>MQTT supports three different quality  of service (QoS) levels: 0, 1, and 2. QoS 0 delivers  messages with no guarantee of delivery, while QoS  1  and QoS 2 provide increasing levels of reliability.</a:t>
            </a:r>
            <a:endParaRPr sz="2400">
              <a:solidFill>
                <a:schemeClr val="dk1"/>
              </a:solidFill>
              <a:latin typeface="Arial"/>
              <a:ea typeface="Arial"/>
              <a:cs typeface="Arial"/>
              <a:sym typeface="Arial"/>
            </a:endParaRPr>
          </a:p>
          <a:p>
            <a:pPr indent="-412750" lvl="0" marL="424815" marR="56514"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Lightweight: </a:t>
            </a:r>
            <a:r>
              <a:rPr lang="en-US" sz="2400">
                <a:solidFill>
                  <a:schemeClr val="dk1"/>
                </a:solidFill>
                <a:latin typeface="Arial"/>
                <a:ea typeface="Arial"/>
                <a:cs typeface="Arial"/>
                <a:sym typeface="Arial"/>
              </a:rPr>
              <a:t>MQTT is desi</a:t>
            </a:r>
            <a:r>
              <a:rPr baseline="30000" lang="en-US" sz="1500">
                <a:solidFill>
                  <a:schemeClr val="dk1"/>
                </a:solidFill>
                <a:latin typeface="Arial"/>
                <a:ea typeface="Arial"/>
                <a:cs typeface="Arial"/>
                <a:sym typeface="Arial"/>
              </a:rPr>
              <a:t>11</a:t>
            </a:r>
            <a:r>
              <a:rPr lang="en-US" sz="2400">
                <a:solidFill>
                  <a:schemeClr val="dk1"/>
                </a:solidFill>
                <a:latin typeface="Arial"/>
                <a:ea typeface="Arial"/>
                <a:cs typeface="Arial"/>
                <a:sym typeface="Arial"/>
              </a:rPr>
              <a:t>g</a:t>
            </a:r>
            <a:r>
              <a:rPr baseline="30000" lang="en-US" sz="1500">
                <a:solidFill>
                  <a:schemeClr val="dk1"/>
                </a:solidFill>
                <a:latin typeface="Arial"/>
                <a:ea typeface="Arial"/>
                <a:cs typeface="Arial"/>
                <a:sym typeface="Arial"/>
              </a:rPr>
              <a:t>1   </a:t>
            </a:r>
            <a:r>
              <a:rPr lang="en-US" sz="2400">
                <a:solidFill>
                  <a:schemeClr val="dk1"/>
                </a:solidFill>
                <a:latin typeface="Arial"/>
                <a:ea typeface="Arial"/>
                <a:cs typeface="Arial"/>
                <a:sym typeface="Arial"/>
              </a:rPr>
              <a:t>ned to be lightweight  and efficient, which makes it suitable for use in  resource-constrained devices, such as sensors and  microcontrollers. The protocol header is only 2  bytes long, and messages can be as small as a  single byte</a:t>
            </a:r>
            <a:endParaRPr sz="2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 name="Shape 351"/>
        <p:cNvGrpSpPr/>
        <p:nvPr/>
      </p:nvGrpSpPr>
      <p:grpSpPr>
        <a:xfrm>
          <a:off x="0" y="0"/>
          <a:ext cx="0" cy="0"/>
          <a:chOff x="0" y="0"/>
          <a:chExt cx="0" cy="0"/>
        </a:xfrm>
      </p:grpSpPr>
      <p:sp>
        <p:nvSpPr>
          <p:cNvPr id="352" name="Google Shape;352;p38"/>
          <p:cNvSpPr/>
          <p:nvPr/>
        </p:nvSpPr>
        <p:spPr>
          <a:xfrm>
            <a:off x="2895622" y="859843"/>
            <a:ext cx="3047365" cy="473709"/>
          </a:xfrm>
          <a:custGeom>
            <a:rect b="b" l="l" r="r" t="t"/>
            <a:pathLst>
              <a:path extrusionOk="0" h="473709" w="3047365">
                <a:moveTo>
                  <a:pt x="2963957" y="0"/>
                </a:moveTo>
                <a:lnTo>
                  <a:pt x="82984" y="0"/>
                </a:lnTo>
                <a:lnTo>
                  <a:pt x="55323" y="33657"/>
                </a:lnTo>
                <a:lnTo>
                  <a:pt x="33194" y="72939"/>
                </a:lnTo>
                <a:lnTo>
                  <a:pt x="16597" y="116595"/>
                </a:lnTo>
                <a:lnTo>
                  <a:pt x="5532" y="163377"/>
                </a:lnTo>
                <a:lnTo>
                  <a:pt x="0" y="212033"/>
                </a:lnTo>
                <a:lnTo>
                  <a:pt x="0" y="261314"/>
                </a:lnTo>
                <a:lnTo>
                  <a:pt x="5532" y="309971"/>
                </a:lnTo>
                <a:lnTo>
                  <a:pt x="16597" y="356752"/>
                </a:lnTo>
                <a:lnTo>
                  <a:pt x="33194" y="400409"/>
                </a:lnTo>
                <a:lnTo>
                  <a:pt x="55323" y="439691"/>
                </a:lnTo>
                <a:lnTo>
                  <a:pt x="82984" y="473348"/>
                </a:lnTo>
                <a:lnTo>
                  <a:pt x="2963957" y="473348"/>
                </a:lnTo>
                <a:lnTo>
                  <a:pt x="2991618" y="439691"/>
                </a:lnTo>
                <a:lnTo>
                  <a:pt x="3013748" y="400409"/>
                </a:lnTo>
                <a:lnTo>
                  <a:pt x="3030345" y="356752"/>
                </a:lnTo>
                <a:lnTo>
                  <a:pt x="3041409" y="309971"/>
                </a:lnTo>
                <a:lnTo>
                  <a:pt x="3046941" y="261314"/>
                </a:lnTo>
                <a:lnTo>
                  <a:pt x="3046941" y="212033"/>
                </a:lnTo>
                <a:lnTo>
                  <a:pt x="3041409" y="163377"/>
                </a:lnTo>
                <a:lnTo>
                  <a:pt x="3030345" y="116595"/>
                </a:lnTo>
                <a:lnTo>
                  <a:pt x="3013748" y="72939"/>
                </a:lnTo>
                <a:lnTo>
                  <a:pt x="2991618" y="33657"/>
                </a:lnTo>
                <a:lnTo>
                  <a:pt x="2963957" y="0"/>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38"/>
          <p:cNvSpPr txBox="1"/>
          <p:nvPr>
            <p:ph type="title"/>
          </p:nvPr>
        </p:nvSpPr>
        <p:spPr>
          <a:xfrm>
            <a:off x="1942510" y="233654"/>
            <a:ext cx="52590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Key Features of MQTT</a:t>
            </a:r>
            <a:endParaRPr/>
          </a:p>
        </p:txBody>
      </p:sp>
      <p:sp>
        <p:nvSpPr>
          <p:cNvPr id="354" name="Google Shape;354;p38"/>
          <p:cNvSpPr txBox="1"/>
          <p:nvPr/>
        </p:nvSpPr>
        <p:spPr>
          <a:xfrm>
            <a:off x="287624" y="927608"/>
            <a:ext cx="8497570" cy="2924810"/>
          </a:xfrm>
          <a:prstGeom prst="rect">
            <a:avLst/>
          </a:prstGeom>
          <a:noFill/>
          <a:ln>
            <a:noFill/>
          </a:ln>
        </p:spPr>
        <p:txBody>
          <a:bodyPr anchorCtr="0" anchor="t" bIns="0" lIns="0" spcFirstLastPara="1" rIns="0" wrap="square" tIns="27925">
            <a:spAutoFit/>
          </a:bodyPr>
          <a:lstStyle/>
          <a:p>
            <a:pPr indent="-412750" lvl="0" marL="424815" marR="194945"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TCP/IP Based: </a:t>
            </a:r>
            <a:r>
              <a:rPr lang="en-US" sz="2400">
                <a:solidFill>
                  <a:schemeClr val="dk1"/>
                </a:solidFill>
                <a:latin typeface="Arial"/>
                <a:ea typeface="Arial"/>
                <a:cs typeface="Arial"/>
                <a:sym typeface="Arial"/>
              </a:rPr>
              <a:t>MQTT uses TCP/IP as its underlying  transport protocol, which provides reliable,  connection-oriented communication between  devices.</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Last Will and Testament: </a:t>
            </a:r>
            <a:r>
              <a:rPr lang="en-US" sz="2400">
                <a:solidFill>
                  <a:schemeClr val="dk1"/>
                </a:solidFill>
                <a:latin typeface="Arial"/>
                <a:ea typeface="Arial"/>
                <a:cs typeface="Arial"/>
                <a:sym typeface="Arial"/>
              </a:rPr>
              <a:t>MQTT provides a Last Will  and Testament (LWT) feature, which allows devices  to specify a message that will be sent to a topic if  the device unexpectedly disconnects from the</a:t>
            </a:r>
            <a:endParaRPr sz="2400">
              <a:solidFill>
                <a:schemeClr val="dk1"/>
              </a:solidFill>
              <a:latin typeface="Arial"/>
              <a:ea typeface="Arial"/>
              <a:cs typeface="Arial"/>
              <a:sym typeface="Arial"/>
            </a:endParaRPr>
          </a:p>
        </p:txBody>
      </p:sp>
      <p:sp>
        <p:nvSpPr>
          <p:cNvPr id="355" name="Google Shape;355;p38"/>
          <p:cNvSpPr txBox="1"/>
          <p:nvPr/>
        </p:nvSpPr>
        <p:spPr>
          <a:xfrm>
            <a:off x="700325" y="3823208"/>
            <a:ext cx="1347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network.</a:t>
            </a:r>
            <a:endParaRPr sz="2400">
              <a:solidFill>
                <a:schemeClr val="dk1"/>
              </a:solidFill>
              <a:latin typeface="Arial"/>
              <a:ea typeface="Arial"/>
              <a:cs typeface="Arial"/>
              <a:sym typeface="Arial"/>
            </a:endParaRPr>
          </a:p>
        </p:txBody>
      </p:sp>
      <p:sp>
        <p:nvSpPr>
          <p:cNvPr id="356" name="Google Shape;356;p38"/>
          <p:cNvSpPr txBox="1"/>
          <p:nvPr/>
        </p:nvSpPr>
        <p:spPr>
          <a:xfrm>
            <a:off x="287624" y="4185158"/>
            <a:ext cx="8418830" cy="2562860"/>
          </a:xfrm>
          <a:prstGeom prst="rect">
            <a:avLst/>
          </a:prstGeom>
          <a:noFill/>
          <a:ln>
            <a:noFill/>
          </a:ln>
        </p:spPr>
        <p:txBody>
          <a:bodyPr anchorCtr="0" anchor="t" bIns="0" lIns="0" spcFirstLastPara="1" rIns="0" wrap="square" tIns="27925">
            <a:spAutoFit/>
          </a:bodyPr>
          <a:lstStyle/>
          <a:p>
            <a:pPr indent="-412750" lvl="0" marL="424815" marR="61594"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Retained Messages: </a:t>
            </a:r>
            <a:r>
              <a:rPr lang="en-US" sz="2400">
                <a:solidFill>
                  <a:schemeClr val="dk1"/>
                </a:solidFill>
                <a:latin typeface="Arial"/>
                <a:ea typeface="Arial"/>
                <a:cs typeface="Arial"/>
                <a:sym typeface="Arial"/>
              </a:rPr>
              <a:t>MQTT supports retained  messages, which are messages that are stored on  the MQTT broker and sent to any new subscribers  that connect to the topic.</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Security: </a:t>
            </a:r>
            <a:r>
              <a:rPr lang="en-US" sz="2400">
                <a:solidFill>
                  <a:schemeClr val="dk1"/>
                </a:solidFill>
                <a:latin typeface="Arial"/>
                <a:ea typeface="Arial"/>
                <a:cs typeface="Arial"/>
                <a:sym typeface="Arial"/>
              </a:rPr>
              <a:t>MQTT provides security features, such as  authentication and encryption, to protect the  privacy and integrity of IoT data.</a:t>
            </a:r>
            <a:endParaRPr sz="2400">
              <a:solidFill>
                <a:schemeClr val="dk1"/>
              </a:solidFill>
              <a:latin typeface="Arial"/>
              <a:ea typeface="Arial"/>
              <a:cs typeface="Arial"/>
              <a:sym typeface="Arial"/>
            </a:endParaRPr>
          </a:p>
        </p:txBody>
      </p:sp>
      <p:sp>
        <p:nvSpPr>
          <p:cNvPr id="357" name="Google Shape;357;p38"/>
          <p:cNvSpPr txBox="1"/>
          <p:nvPr/>
        </p:nvSpPr>
        <p:spPr>
          <a:xfrm>
            <a:off x="4663089" y="3992245"/>
            <a:ext cx="22796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Arial"/>
                <a:ea typeface="Arial"/>
                <a:cs typeface="Arial"/>
                <a:sym typeface="Arial"/>
              </a:rPr>
              <a:t>112</a:t>
            </a:r>
            <a:endParaRPr sz="10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1460620" y="233654"/>
            <a:ext cx="622300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Read Data from the Cloud</a:t>
            </a:r>
            <a:endParaRPr/>
          </a:p>
        </p:txBody>
      </p:sp>
      <p:sp>
        <p:nvSpPr>
          <p:cNvPr id="363" name="Google Shape;363;p39"/>
          <p:cNvSpPr txBox="1"/>
          <p:nvPr/>
        </p:nvSpPr>
        <p:spPr>
          <a:xfrm>
            <a:off x="8586639" y="6421120"/>
            <a:ext cx="22796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Arial"/>
                <a:ea typeface="Arial"/>
                <a:cs typeface="Arial"/>
                <a:sym typeface="Arial"/>
              </a:rPr>
              <a:t>113</a:t>
            </a:r>
            <a:endParaRPr sz="1000">
              <a:solidFill>
                <a:schemeClr val="dk1"/>
              </a:solidFill>
              <a:latin typeface="Arial"/>
              <a:ea typeface="Arial"/>
              <a:cs typeface="Arial"/>
              <a:sym typeface="Arial"/>
            </a:endParaRPr>
          </a:p>
        </p:txBody>
      </p:sp>
      <p:sp>
        <p:nvSpPr>
          <p:cNvPr id="364" name="Google Shape;364;p39"/>
          <p:cNvSpPr txBox="1"/>
          <p:nvPr/>
        </p:nvSpPr>
        <p:spPr>
          <a:xfrm>
            <a:off x="422124" y="1092758"/>
            <a:ext cx="8465185" cy="2200910"/>
          </a:xfrm>
          <a:prstGeom prst="rect">
            <a:avLst/>
          </a:prstGeom>
          <a:noFill/>
          <a:ln>
            <a:noFill/>
          </a:ln>
        </p:spPr>
        <p:txBody>
          <a:bodyPr anchorCtr="0" anchor="t" bIns="0" lIns="0" spcFirstLastPara="1" rIns="0" wrap="square" tIns="27925">
            <a:spAutoFit/>
          </a:bodyPr>
          <a:lstStyle/>
          <a:p>
            <a:pPr indent="-412750" lvl="0" marL="424815" marR="39814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read data from the cloud, we could use either  HTTP API or MQTT API.</a:t>
            </a:r>
            <a:endParaRPr sz="2400">
              <a:solidFill>
                <a:schemeClr val="dk1"/>
              </a:solidFill>
              <a:latin typeface="Arial"/>
              <a:ea typeface="Arial"/>
              <a:cs typeface="Arial"/>
              <a:sym typeface="Arial"/>
            </a:endParaRPr>
          </a:p>
          <a:p>
            <a:pPr indent="-412750" lvl="0" marL="424815" marR="68770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achieve this with Adafruit.io, we will create a  new Micropython code.</a:t>
            </a:r>
            <a:endParaRPr sz="2400">
              <a:solidFill>
                <a:schemeClr val="dk1"/>
              </a:solidFill>
              <a:latin typeface="Arial"/>
              <a:ea typeface="Arial"/>
              <a:cs typeface="Arial"/>
              <a:sym typeface="Arial"/>
            </a:endParaRPr>
          </a:p>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This will allow us to control the Raspberry Pi Pico W  on-board LED using the cloud toggle switch.</a:t>
            </a:r>
            <a:endParaRPr sz="2400">
              <a:solidFill>
                <a:schemeClr val="dk1"/>
              </a:solidFill>
              <a:latin typeface="Arial"/>
              <a:ea typeface="Arial"/>
              <a:cs typeface="Arial"/>
              <a:sym typeface="Arial"/>
            </a:endParaRPr>
          </a:p>
        </p:txBody>
      </p:sp>
      <p:grpSp>
        <p:nvGrpSpPr>
          <p:cNvPr id="365" name="Google Shape;365;p39"/>
          <p:cNvGrpSpPr/>
          <p:nvPr/>
        </p:nvGrpSpPr>
        <p:grpSpPr>
          <a:xfrm>
            <a:off x="227550" y="4257163"/>
            <a:ext cx="8688899" cy="1855436"/>
            <a:chOff x="227550" y="4257163"/>
            <a:chExt cx="8688899" cy="1855436"/>
          </a:xfrm>
        </p:grpSpPr>
        <p:sp>
          <p:nvSpPr>
            <p:cNvPr id="366" name="Google Shape;366;p39"/>
            <p:cNvSpPr/>
            <p:nvPr/>
          </p:nvSpPr>
          <p:spPr>
            <a:xfrm>
              <a:off x="2761187" y="4892049"/>
              <a:ext cx="614045" cy="247650"/>
            </a:xfrm>
            <a:custGeom>
              <a:rect b="b" l="l" r="r" t="t"/>
              <a:pathLst>
                <a:path extrusionOk="0" h="247650" w="614045">
                  <a:moveTo>
                    <a:pt x="489899" y="247199"/>
                  </a:moveTo>
                  <a:lnTo>
                    <a:pt x="489899" y="185399"/>
                  </a:lnTo>
                  <a:lnTo>
                    <a:pt x="0" y="185399"/>
                  </a:lnTo>
                  <a:lnTo>
                    <a:pt x="0" y="61799"/>
                  </a:lnTo>
                  <a:lnTo>
                    <a:pt x="489899" y="61799"/>
                  </a:lnTo>
                  <a:lnTo>
                    <a:pt x="489899" y="0"/>
                  </a:lnTo>
                  <a:lnTo>
                    <a:pt x="613499" y="123599"/>
                  </a:lnTo>
                  <a:lnTo>
                    <a:pt x="489899" y="247199"/>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39"/>
            <p:cNvSpPr/>
            <p:nvPr/>
          </p:nvSpPr>
          <p:spPr>
            <a:xfrm>
              <a:off x="2761187" y="4892049"/>
              <a:ext cx="614045" cy="247650"/>
            </a:xfrm>
            <a:custGeom>
              <a:rect b="b" l="l" r="r" t="t"/>
              <a:pathLst>
                <a:path extrusionOk="0" h="247650" w="614045">
                  <a:moveTo>
                    <a:pt x="0" y="61799"/>
                  </a:moveTo>
                  <a:lnTo>
                    <a:pt x="489899" y="61799"/>
                  </a:lnTo>
                  <a:lnTo>
                    <a:pt x="489899" y="0"/>
                  </a:lnTo>
                  <a:lnTo>
                    <a:pt x="613499" y="123599"/>
                  </a:lnTo>
                  <a:lnTo>
                    <a:pt x="489899" y="247199"/>
                  </a:lnTo>
                  <a:lnTo>
                    <a:pt x="489899" y="185399"/>
                  </a:lnTo>
                  <a:lnTo>
                    <a:pt x="0" y="185399"/>
                  </a:lnTo>
                  <a:lnTo>
                    <a:pt x="0" y="617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8" name="Google Shape;368;p39"/>
            <p:cNvPicPr preferRelativeResize="0"/>
            <p:nvPr/>
          </p:nvPicPr>
          <p:blipFill rotWithShape="1">
            <a:blip r:embed="rId3">
              <a:alphaModFix/>
            </a:blip>
            <a:srcRect b="0" l="0" r="0" t="0"/>
            <a:stretch/>
          </p:blipFill>
          <p:spPr>
            <a:xfrm>
              <a:off x="227550" y="4413812"/>
              <a:ext cx="2486024" cy="1179110"/>
            </a:xfrm>
            <a:prstGeom prst="rect">
              <a:avLst/>
            </a:prstGeom>
            <a:noFill/>
            <a:ln>
              <a:noFill/>
            </a:ln>
          </p:spPr>
        </p:pic>
        <p:pic>
          <p:nvPicPr>
            <p:cNvPr id="369" name="Google Shape;369;p39"/>
            <p:cNvPicPr preferRelativeResize="0"/>
            <p:nvPr/>
          </p:nvPicPr>
          <p:blipFill rotWithShape="1">
            <a:blip r:embed="rId4">
              <a:alphaModFix/>
            </a:blip>
            <a:srcRect b="0" l="0" r="0" t="0"/>
            <a:stretch/>
          </p:blipFill>
          <p:spPr>
            <a:xfrm>
              <a:off x="3422337" y="4257163"/>
              <a:ext cx="2749525" cy="1516973"/>
            </a:xfrm>
            <a:prstGeom prst="rect">
              <a:avLst/>
            </a:prstGeom>
            <a:noFill/>
            <a:ln>
              <a:noFill/>
            </a:ln>
          </p:spPr>
        </p:pic>
        <p:pic>
          <p:nvPicPr>
            <p:cNvPr id="370" name="Google Shape;370;p39"/>
            <p:cNvPicPr preferRelativeResize="0"/>
            <p:nvPr/>
          </p:nvPicPr>
          <p:blipFill rotWithShape="1">
            <a:blip r:embed="rId5">
              <a:alphaModFix/>
            </a:blip>
            <a:srcRect b="0" l="0" r="0" t="0"/>
            <a:stretch/>
          </p:blipFill>
          <p:spPr>
            <a:xfrm>
              <a:off x="868200" y="5723574"/>
              <a:ext cx="1204701" cy="389025"/>
            </a:xfrm>
            <a:prstGeom prst="rect">
              <a:avLst/>
            </a:prstGeom>
            <a:noFill/>
            <a:ln>
              <a:noFill/>
            </a:ln>
          </p:spPr>
        </p:pic>
        <p:pic>
          <p:nvPicPr>
            <p:cNvPr id="371" name="Google Shape;371;p39"/>
            <p:cNvPicPr preferRelativeResize="0"/>
            <p:nvPr/>
          </p:nvPicPr>
          <p:blipFill rotWithShape="1">
            <a:blip r:embed="rId6">
              <a:alphaModFix/>
            </a:blip>
            <a:srcRect b="0" l="0" r="0" t="0"/>
            <a:stretch/>
          </p:blipFill>
          <p:spPr>
            <a:xfrm>
              <a:off x="4456266" y="5723574"/>
              <a:ext cx="681674" cy="389025"/>
            </a:xfrm>
            <a:prstGeom prst="rect">
              <a:avLst/>
            </a:prstGeom>
            <a:noFill/>
            <a:ln>
              <a:noFill/>
            </a:ln>
          </p:spPr>
        </p:pic>
        <p:pic>
          <p:nvPicPr>
            <p:cNvPr id="372" name="Google Shape;372;p39"/>
            <p:cNvPicPr preferRelativeResize="0"/>
            <p:nvPr/>
          </p:nvPicPr>
          <p:blipFill rotWithShape="1">
            <a:blip r:embed="rId7">
              <a:alphaModFix/>
            </a:blip>
            <a:srcRect b="0" l="0" r="0" t="0"/>
            <a:stretch/>
          </p:blipFill>
          <p:spPr>
            <a:xfrm>
              <a:off x="6880625" y="4608148"/>
              <a:ext cx="2035824" cy="815000"/>
            </a:xfrm>
            <a:prstGeom prst="rect">
              <a:avLst/>
            </a:prstGeom>
            <a:noFill/>
            <a:ln>
              <a:noFill/>
            </a:ln>
          </p:spPr>
        </p:pic>
        <p:sp>
          <p:nvSpPr>
            <p:cNvPr id="373" name="Google Shape;373;p39"/>
            <p:cNvSpPr/>
            <p:nvPr/>
          </p:nvSpPr>
          <p:spPr>
            <a:xfrm>
              <a:off x="6219487" y="4892049"/>
              <a:ext cx="614045" cy="247650"/>
            </a:xfrm>
            <a:custGeom>
              <a:rect b="b" l="l" r="r" t="t"/>
              <a:pathLst>
                <a:path extrusionOk="0" h="247650" w="614045">
                  <a:moveTo>
                    <a:pt x="489899" y="247199"/>
                  </a:moveTo>
                  <a:lnTo>
                    <a:pt x="489899" y="185399"/>
                  </a:lnTo>
                  <a:lnTo>
                    <a:pt x="0" y="185399"/>
                  </a:lnTo>
                  <a:lnTo>
                    <a:pt x="0" y="61799"/>
                  </a:lnTo>
                  <a:lnTo>
                    <a:pt x="489899" y="61799"/>
                  </a:lnTo>
                  <a:lnTo>
                    <a:pt x="489899" y="0"/>
                  </a:lnTo>
                  <a:lnTo>
                    <a:pt x="613499" y="123599"/>
                  </a:lnTo>
                  <a:lnTo>
                    <a:pt x="489899" y="247199"/>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39"/>
            <p:cNvSpPr/>
            <p:nvPr/>
          </p:nvSpPr>
          <p:spPr>
            <a:xfrm>
              <a:off x="6219487" y="4892049"/>
              <a:ext cx="614045" cy="247650"/>
            </a:xfrm>
            <a:custGeom>
              <a:rect b="b" l="l" r="r" t="t"/>
              <a:pathLst>
                <a:path extrusionOk="0" h="247650" w="614045">
                  <a:moveTo>
                    <a:pt x="0" y="61799"/>
                  </a:moveTo>
                  <a:lnTo>
                    <a:pt x="489899" y="61799"/>
                  </a:lnTo>
                  <a:lnTo>
                    <a:pt x="489899" y="0"/>
                  </a:lnTo>
                  <a:lnTo>
                    <a:pt x="613499" y="123599"/>
                  </a:lnTo>
                  <a:lnTo>
                    <a:pt x="489899" y="247199"/>
                  </a:lnTo>
                  <a:lnTo>
                    <a:pt x="489899" y="185399"/>
                  </a:lnTo>
                  <a:lnTo>
                    <a:pt x="0" y="185399"/>
                  </a:lnTo>
                  <a:lnTo>
                    <a:pt x="0" y="617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75" name="Google Shape;375;p39"/>
          <p:cNvPicPr preferRelativeResize="0"/>
          <p:nvPr/>
        </p:nvPicPr>
        <p:blipFill rotWithShape="1">
          <a:blip r:embed="rId8">
            <a:alphaModFix/>
          </a:blip>
          <a:srcRect b="0" l="0" r="0" t="0"/>
          <a:stretch/>
        </p:blipFill>
        <p:spPr>
          <a:xfrm>
            <a:off x="7475012" y="5723575"/>
            <a:ext cx="847049" cy="38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sp>
        <p:nvSpPr>
          <p:cNvPr id="70" name="Google Shape;70;p2"/>
          <p:cNvSpPr txBox="1"/>
          <p:nvPr>
            <p:ph type="title"/>
          </p:nvPr>
        </p:nvSpPr>
        <p:spPr>
          <a:xfrm>
            <a:off x="1940452" y="147529"/>
            <a:ext cx="526351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Download Thonny IDE</a:t>
            </a:r>
            <a:endParaRPr/>
          </a:p>
        </p:txBody>
      </p:sp>
      <p:sp>
        <p:nvSpPr>
          <p:cNvPr id="71" name="Google Shape;71;p2"/>
          <p:cNvSpPr txBox="1"/>
          <p:nvPr/>
        </p:nvSpPr>
        <p:spPr>
          <a:xfrm>
            <a:off x="315815" y="819532"/>
            <a:ext cx="8444865" cy="1838960"/>
          </a:xfrm>
          <a:prstGeom prst="rect">
            <a:avLst/>
          </a:prstGeom>
          <a:noFill/>
          <a:ln>
            <a:noFill/>
          </a:ln>
        </p:spPr>
        <p:txBody>
          <a:bodyPr anchorCtr="0" anchor="t" bIns="0" lIns="0" spcFirstLastPara="1" rIns="0" wrap="square" tIns="27925">
            <a:spAutoFit/>
          </a:bodyPr>
          <a:lstStyle/>
          <a:p>
            <a:pPr indent="-335915" lvl="0" marL="347980" marR="5080" rtl="0" algn="l">
              <a:lnSpc>
                <a:spcPct val="11875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Thonny IDE was part of the Raspberry Pi Operating  System (formerly Raspbian) for ages.</a:t>
            </a:r>
            <a:endParaRPr b="0" i="0" sz="2400" u="none" cap="none" strike="noStrike">
              <a:solidFill>
                <a:schemeClr val="dk1"/>
              </a:solidFill>
              <a:latin typeface="Arial"/>
              <a:ea typeface="Arial"/>
              <a:cs typeface="Arial"/>
              <a:sym typeface="Arial"/>
            </a:endParaRPr>
          </a:p>
          <a:p>
            <a:pPr indent="-335915" lvl="0" marL="347980" marR="0" rtl="0" algn="l">
              <a:lnSpc>
                <a:spcPct val="114374"/>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It is a Python IDE that is beginner friendly.</a:t>
            </a:r>
            <a:endParaRPr b="0" i="0" sz="2400" u="none" cap="none" strike="noStrike">
              <a:solidFill>
                <a:schemeClr val="dk1"/>
              </a:solidFill>
              <a:latin typeface="Arial"/>
              <a:ea typeface="Arial"/>
              <a:cs typeface="Arial"/>
              <a:sym typeface="Arial"/>
            </a:endParaRPr>
          </a:p>
          <a:p>
            <a:pPr indent="-335915" lvl="0" marL="347980" marR="0" rtl="0" algn="l">
              <a:lnSpc>
                <a:spcPct val="11875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Easy to get started and simple to debug codes.</a:t>
            </a:r>
            <a:endParaRPr b="0" i="0" sz="2400" u="none" cap="none" strike="noStrike">
              <a:solidFill>
                <a:schemeClr val="dk1"/>
              </a:solidFill>
              <a:latin typeface="Arial"/>
              <a:ea typeface="Arial"/>
              <a:cs typeface="Arial"/>
              <a:sym typeface="Arial"/>
            </a:endParaRPr>
          </a:p>
          <a:p>
            <a:pPr indent="-335915" lvl="0" marL="347980" marR="0" rtl="0" algn="l">
              <a:lnSpc>
                <a:spcPct val="119375"/>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Download the Thonny IDE from</a:t>
            </a:r>
            <a:r>
              <a:rPr b="0" i="0" lang="en-US" sz="2400" u="none" cap="none" strike="noStrike">
                <a:solidFill>
                  <a:srgbClr val="0066CC"/>
                </a:solidFill>
                <a:latin typeface="Arial"/>
                <a:ea typeface="Arial"/>
                <a:cs typeface="Arial"/>
                <a:sym typeface="Arial"/>
              </a:rPr>
              <a:t> </a:t>
            </a:r>
            <a:r>
              <a:rPr b="0" i="0" lang="en-US" sz="2400" u="sng" cap="none" strike="noStrike">
                <a:solidFill>
                  <a:srgbClr val="0066CC"/>
                </a:solidFill>
                <a:latin typeface="Arial"/>
                <a:ea typeface="Arial"/>
                <a:cs typeface="Arial"/>
                <a:sym typeface="Arial"/>
                <a:hlinkClick r:id="rId3">
                  <a:extLst>
                    <a:ext uri="{A12FA001-AC4F-418D-AE19-62706E023703}">
                      <ahyp:hlinkClr val="tx"/>
                    </a:ext>
                  </a:extLst>
                </a:hlinkClick>
              </a:rPr>
              <a:t>https://thonny.org/</a:t>
            </a:r>
            <a:endParaRPr b="0" i="0" sz="2400" u="none" cap="none" strike="noStrike">
              <a:solidFill>
                <a:schemeClr val="dk1"/>
              </a:solidFill>
              <a:latin typeface="Arial"/>
              <a:ea typeface="Arial"/>
              <a:cs typeface="Arial"/>
              <a:sym typeface="Arial"/>
            </a:endParaRPr>
          </a:p>
        </p:txBody>
      </p:sp>
      <p:pic>
        <p:nvPicPr>
          <p:cNvPr id="72" name="Google Shape;72;p2"/>
          <p:cNvPicPr preferRelativeResize="0"/>
          <p:nvPr/>
        </p:nvPicPr>
        <p:blipFill rotWithShape="1">
          <a:blip r:embed="rId4">
            <a:alphaModFix/>
          </a:blip>
          <a:srcRect b="0" l="0" r="0" t="0"/>
          <a:stretch/>
        </p:blipFill>
        <p:spPr>
          <a:xfrm>
            <a:off x="846449" y="2897334"/>
            <a:ext cx="3739090" cy="3655867"/>
          </a:xfrm>
          <a:prstGeom prst="rect">
            <a:avLst/>
          </a:prstGeom>
          <a:noFill/>
          <a:ln>
            <a:noFill/>
          </a:ln>
        </p:spPr>
      </p:pic>
      <p:sp>
        <p:nvSpPr>
          <p:cNvPr id="73" name="Google Shape;73;p2"/>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1781575" y="233654"/>
            <a:ext cx="558228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Create Adafruit.io Feed</a:t>
            </a:r>
            <a:endParaRPr/>
          </a:p>
        </p:txBody>
      </p:sp>
      <p:sp>
        <p:nvSpPr>
          <p:cNvPr id="381" name="Google Shape;381;p40"/>
          <p:cNvSpPr txBox="1"/>
          <p:nvPr/>
        </p:nvSpPr>
        <p:spPr>
          <a:xfrm>
            <a:off x="285199" y="1030280"/>
            <a:ext cx="8221980" cy="1128395"/>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Follow the previous steps of creating a feed.</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After clicking on “New Feeds”, you will be prompted to give the new  feed a name and description (optional).</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Once done, click the “Create” button.</a:t>
            </a:r>
            <a:endParaRPr sz="1800">
              <a:solidFill>
                <a:schemeClr val="dk1"/>
              </a:solidFill>
              <a:latin typeface="Arial"/>
              <a:ea typeface="Arial"/>
              <a:cs typeface="Arial"/>
              <a:sym typeface="Arial"/>
            </a:endParaRPr>
          </a:p>
        </p:txBody>
      </p:sp>
      <p:grpSp>
        <p:nvGrpSpPr>
          <p:cNvPr id="382" name="Google Shape;382;p40"/>
          <p:cNvGrpSpPr/>
          <p:nvPr/>
        </p:nvGrpSpPr>
        <p:grpSpPr>
          <a:xfrm>
            <a:off x="2155712" y="2550873"/>
            <a:ext cx="4920357" cy="3357951"/>
            <a:chOff x="2155712" y="2550873"/>
            <a:chExt cx="4920357" cy="3357951"/>
          </a:xfrm>
        </p:grpSpPr>
        <p:pic>
          <p:nvPicPr>
            <p:cNvPr id="383" name="Google Shape;383;p40"/>
            <p:cNvPicPr preferRelativeResize="0"/>
            <p:nvPr/>
          </p:nvPicPr>
          <p:blipFill rotWithShape="1">
            <a:blip r:embed="rId3">
              <a:alphaModFix/>
            </a:blip>
            <a:srcRect b="0" l="0" r="0" t="0"/>
            <a:stretch/>
          </p:blipFill>
          <p:spPr>
            <a:xfrm>
              <a:off x="2155712" y="2550873"/>
              <a:ext cx="4832565" cy="3357951"/>
            </a:xfrm>
            <a:prstGeom prst="rect">
              <a:avLst/>
            </a:prstGeom>
            <a:noFill/>
            <a:ln>
              <a:noFill/>
            </a:ln>
          </p:spPr>
        </p:pic>
        <p:sp>
          <p:nvSpPr>
            <p:cNvPr id="384" name="Google Shape;384;p40"/>
            <p:cNvSpPr/>
            <p:nvPr/>
          </p:nvSpPr>
          <p:spPr>
            <a:xfrm>
              <a:off x="5998474" y="5211625"/>
              <a:ext cx="1077595" cy="630555"/>
            </a:xfrm>
            <a:custGeom>
              <a:rect b="b" l="l" r="r" t="t"/>
              <a:pathLst>
                <a:path extrusionOk="0" h="630554" w="1077595">
                  <a:moveTo>
                    <a:pt x="0" y="105001"/>
                  </a:moveTo>
                  <a:lnTo>
                    <a:pt x="8251" y="64130"/>
                  </a:lnTo>
                  <a:lnTo>
                    <a:pt x="30754" y="30754"/>
                  </a:lnTo>
                  <a:lnTo>
                    <a:pt x="64130" y="8251"/>
                  </a:lnTo>
                  <a:lnTo>
                    <a:pt x="105001" y="0"/>
                  </a:lnTo>
                  <a:lnTo>
                    <a:pt x="972297" y="0"/>
                  </a:lnTo>
                  <a:lnTo>
                    <a:pt x="1012480" y="7992"/>
                  </a:lnTo>
                  <a:lnTo>
                    <a:pt x="1046544" y="30754"/>
                  </a:lnTo>
                  <a:lnTo>
                    <a:pt x="1069307" y="64819"/>
                  </a:lnTo>
                  <a:lnTo>
                    <a:pt x="1077299" y="105001"/>
                  </a:lnTo>
                  <a:lnTo>
                    <a:pt x="1077299" y="524997"/>
                  </a:lnTo>
                  <a:lnTo>
                    <a:pt x="1069048" y="565869"/>
                  </a:lnTo>
                  <a:lnTo>
                    <a:pt x="1046545" y="599245"/>
                  </a:lnTo>
                  <a:lnTo>
                    <a:pt x="1013169" y="621748"/>
                  </a:lnTo>
                  <a:lnTo>
                    <a:pt x="972297" y="629999"/>
                  </a:lnTo>
                  <a:lnTo>
                    <a:pt x="105001" y="629999"/>
                  </a:lnTo>
                  <a:lnTo>
                    <a:pt x="64130" y="621748"/>
                  </a:lnTo>
                  <a:lnTo>
                    <a:pt x="30754" y="599245"/>
                  </a:lnTo>
                  <a:lnTo>
                    <a:pt x="8251" y="565869"/>
                  </a:lnTo>
                  <a:lnTo>
                    <a:pt x="0" y="524997"/>
                  </a:lnTo>
                  <a:lnTo>
                    <a:pt x="0" y="1050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1295114" y="233654"/>
            <a:ext cx="6554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Completed Adafruit.io Feed</a:t>
            </a:r>
            <a:endParaRPr/>
          </a:p>
        </p:txBody>
      </p:sp>
      <p:sp>
        <p:nvSpPr>
          <p:cNvPr id="390" name="Google Shape;390;p41"/>
          <p:cNvSpPr txBox="1"/>
          <p:nvPr/>
        </p:nvSpPr>
        <p:spPr>
          <a:xfrm>
            <a:off x="285199" y="1030280"/>
            <a:ext cx="7322820" cy="299720"/>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Once you have created the led feed, it should look like this.</a:t>
            </a:r>
            <a:endParaRPr sz="1800">
              <a:solidFill>
                <a:schemeClr val="dk1"/>
              </a:solidFill>
              <a:latin typeface="Arial"/>
              <a:ea typeface="Arial"/>
              <a:cs typeface="Arial"/>
              <a:sym typeface="Arial"/>
            </a:endParaRPr>
          </a:p>
        </p:txBody>
      </p:sp>
      <p:grpSp>
        <p:nvGrpSpPr>
          <p:cNvPr id="391" name="Google Shape;391;p41"/>
          <p:cNvGrpSpPr/>
          <p:nvPr/>
        </p:nvGrpSpPr>
        <p:grpSpPr>
          <a:xfrm>
            <a:off x="530849" y="2270325"/>
            <a:ext cx="7974975" cy="2533652"/>
            <a:chOff x="530849" y="2270325"/>
            <a:chExt cx="7974975" cy="2533652"/>
          </a:xfrm>
        </p:grpSpPr>
        <p:pic>
          <p:nvPicPr>
            <p:cNvPr id="392" name="Google Shape;392;p41"/>
            <p:cNvPicPr preferRelativeResize="0"/>
            <p:nvPr/>
          </p:nvPicPr>
          <p:blipFill rotWithShape="1">
            <a:blip r:embed="rId3">
              <a:alphaModFix/>
            </a:blip>
            <a:srcRect b="0" l="0" r="0" t="0"/>
            <a:stretch/>
          </p:blipFill>
          <p:spPr>
            <a:xfrm>
              <a:off x="638175" y="2337012"/>
              <a:ext cx="7867649" cy="2466965"/>
            </a:xfrm>
            <a:prstGeom prst="rect">
              <a:avLst/>
            </a:prstGeom>
            <a:noFill/>
            <a:ln>
              <a:noFill/>
            </a:ln>
          </p:spPr>
        </p:pic>
        <p:pic>
          <p:nvPicPr>
            <p:cNvPr id="393" name="Google Shape;393;p41"/>
            <p:cNvPicPr preferRelativeResize="0"/>
            <p:nvPr/>
          </p:nvPicPr>
          <p:blipFill rotWithShape="1">
            <a:blip r:embed="rId4">
              <a:alphaModFix/>
            </a:blip>
            <a:srcRect b="0" l="0" r="0" t="0"/>
            <a:stretch/>
          </p:blipFill>
          <p:spPr>
            <a:xfrm>
              <a:off x="530849" y="2270325"/>
              <a:ext cx="774026" cy="340749"/>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 name="Shape 397"/>
        <p:cNvGrpSpPr/>
        <p:nvPr/>
      </p:nvGrpSpPr>
      <p:grpSpPr>
        <a:xfrm>
          <a:off x="0" y="0"/>
          <a:ext cx="0" cy="0"/>
          <a:chOff x="0" y="0"/>
          <a:chExt cx="0" cy="0"/>
        </a:xfrm>
      </p:grpSpPr>
      <p:sp>
        <p:nvSpPr>
          <p:cNvPr id="398" name="Google Shape;398;p42"/>
          <p:cNvSpPr txBox="1"/>
          <p:nvPr>
            <p:ph type="title"/>
          </p:nvPr>
        </p:nvSpPr>
        <p:spPr>
          <a:xfrm>
            <a:off x="1599113" y="233654"/>
            <a:ext cx="5945772"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Dashboard Blocks</a:t>
            </a:r>
            <a:endParaRPr/>
          </a:p>
        </p:txBody>
      </p:sp>
      <p:sp>
        <p:nvSpPr>
          <p:cNvPr id="399" name="Google Shape;399;p42"/>
          <p:cNvSpPr txBox="1"/>
          <p:nvPr/>
        </p:nvSpPr>
        <p:spPr>
          <a:xfrm>
            <a:off x="285199" y="1030280"/>
            <a:ext cx="8479790" cy="1128395"/>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On the existing dashboard, you will the previously created blocks.</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will create one more block that will be used to control the in-built  LED on the Raspberry Pi Pico W.</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Click on the settings dropdown icon and click “Create New Block”.</a:t>
            </a:r>
            <a:endParaRPr sz="1800">
              <a:solidFill>
                <a:schemeClr val="dk1"/>
              </a:solidFill>
              <a:latin typeface="Arial"/>
              <a:ea typeface="Arial"/>
              <a:cs typeface="Arial"/>
              <a:sym typeface="Arial"/>
            </a:endParaRPr>
          </a:p>
        </p:txBody>
      </p:sp>
      <p:grpSp>
        <p:nvGrpSpPr>
          <p:cNvPr id="400" name="Google Shape;400;p42"/>
          <p:cNvGrpSpPr/>
          <p:nvPr/>
        </p:nvGrpSpPr>
        <p:grpSpPr>
          <a:xfrm>
            <a:off x="1469175" y="2450500"/>
            <a:ext cx="2791625" cy="1956999"/>
            <a:chOff x="1469175" y="2450500"/>
            <a:chExt cx="2791625" cy="1956999"/>
          </a:xfrm>
        </p:grpSpPr>
        <p:pic>
          <p:nvPicPr>
            <p:cNvPr id="401" name="Google Shape;401;p42"/>
            <p:cNvPicPr preferRelativeResize="0"/>
            <p:nvPr/>
          </p:nvPicPr>
          <p:blipFill rotWithShape="1">
            <a:blip r:embed="rId3">
              <a:alphaModFix/>
            </a:blip>
            <a:srcRect b="0" l="0" r="0" t="0"/>
            <a:stretch/>
          </p:blipFill>
          <p:spPr>
            <a:xfrm>
              <a:off x="1469175" y="2450500"/>
              <a:ext cx="2791625" cy="1956999"/>
            </a:xfrm>
            <a:prstGeom prst="rect">
              <a:avLst/>
            </a:prstGeom>
            <a:noFill/>
            <a:ln>
              <a:noFill/>
            </a:ln>
          </p:spPr>
        </p:pic>
        <p:sp>
          <p:nvSpPr>
            <p:cNvPr id="402" name="Google Shape;402;p42"/>
            <p:cNvSpPr/>
            <p:nvPr/>
          </p:nvSpPr>
          <p:spPr>
            <a:xfrm>
              <a:off x="2874124" y="3635350"/>
              <a:ext cx="969644" cy="685800"/>
            </a:xfrm>
            <a:custGeom>
              <a:rect b="b" l="l" r="r" t="t"/>
              <a:pathLst>
                <a:path extrusionOk="0" h="685800" w="969645">
                  <a:moveTo>
                    <a:pt x="0" y="114302"/>
                  </a:moveTo>
                  <a:lnTo>
                    <a:pt x="8982" y="69810"/>
                  </a:lnTo>
                  <a:lnTo>
                    <a:pt x="33478" y="33478"/>
                  </a:lnTo>
                  <a:lnTo>
                    <a:pt x="69810" y="8982"/>
                  </a:lnTo>
                  <a:lnTo>
                    <a:pt x="114302" y="0"/>
                  </a:lnTo>
                  <a:lnTo>
                    <a:pt x="855297" y="0"/>
                  </a:lnTo>
                  <a:lnTo>
                    <a:pt x="899039" y="8700"/>
                  </a:lnTo>
                  <a:lnTo>
                    <a:pt x="936121" y="33478"/>
                  </a:lnTo>
                  <a:lnTo>
                    <a:pt x="960899" y="70560"/>
                  </a:lnTo>
                  <a:lnTo>
                    <a:pt x="969599" y="114302"/>
                  </a:lnTo>
                  <a:lnTo>
                    <a:pt x="969599" y="571497"/>
                  </a:lnTo>
                  <a:lnTo>
                    <a:pt x="960617" y="615989"/>
                  </a:lnTo>
                  <a:lnTo>
                    <a:pt x="936121" y="652321"/>
                  </a:lnTo>
                  <a:lnTo>
                    <a:pt x="899789" y="676817"/>
                  </a:lnTo>
                  <a:lnTo>
                    <a:pt x="855297" y="685799"/>
                  </a:lnTo>
                  <a:lnTo>
                    <a:pt x="114302" y="685799"/>
                  </a:lnTo>
                  <a:lnTo>
                    <a:pt x="69810" y="676817"/>
                  </a:lnTo>
                  <a:lnTo>
                    <a:pt x="33478" y="652321"/>
                  </a:lnTo>
                  <a:lnTo>
                    <a:pt x="8982" y="615989"/>
                  </a:lnTo>
                  <a:lnTo>
                    <a:pt x="0" y="571497"/>
                  </a:lnTo>
                  <a:lnTo>
                    <a:pt x="0" y="114302"/>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3" name="Google Shape;403;p42"/>
          <p:cNvGrpSpPr/>
          <p:nvPr/>
        </p:nvGrpSpPr>
        <p:grpSpPr>
          <a:xfrm>
            <a:off x="4732049" y="2450500"/>
            <a:ext cx="3123868" cy="3982100"/>
            <a:chOff x="4732049" y="2450500"/>
            <a:chExt cx="3123868" cy="3982100"/>
          </a:xfrm>
        </p:grpSpPr>
        <p:pic>
          <p:nvPicPr>
            <p:cNvPr id="404" name="Google Shape;404;p42"/>
            <p:cNvPicPr preferRelativeResize="0"/>
            <p:nvPr/>
          </p:nvPicPr>
          <p:blipFill rotWithShape="1">
            <a:blip r:embed="rId4">
              <a:alphaModFix/>
            </a:blip>
            <a:srcRect b="0" l="0" r="0" t="0"/>
            <a:stretch/>
          </p:blipFill>
          <p:spPr>
            <a:xfrm>
              <a:off x="4824199" y="2450500"/>
              <a:ext cx="3031718" cy="3982100"/>
            </a:xfrm>
            <a:prstGeom prst="rect">
              <a:avLst/>
            </a:prstGeom>
            <a:noFill/>
            <a:ln>
              <a:noFill/>
            </a:ln>
          </p:spPr>
        </p:pic>
        <p:sp>
          <p:nvSpPr>
            <p:cNvPr id="405" name="Google Shape;405;p42"/>
            <p:cNvSpPr/>
            <p:nvPr/>
          </p:nvSpPr>
          <p:spPr>
            <a:xfrm>
              <a:off x="4732049" y="3300724"/>
              <a:ext cx="2099945" cy="438150"/>
            </a:xfrm>
            <a:custGeom>
              <a:rect b="b" l="l" r="r" t="t"/>
              <a:pathLst>
                <a:path extrusionOk="0" h="438150" w="2099945">
                  <a:moveTo>
                    <a:pt x="0" y="72951"/>
                  </a:moveTo>
                  <a:lnTo>
                    <a:pt x="5732" y="44555"/>
                  </a:lnTo>
                  <a:lnTo>
                    <a:pt x="21366" y="21366"/>
                  </a:lnTo>
                  <a:lnTo>
                    <a:pt x="44555" y="5732"/>
                  </a:lnTo>
                  <a:lnTo>
                    <a:pt x="72951" y="0"/>
                  </a:lnTo>
                  <a:lnTo>
                    <a:pt x="2026748" y="0"/>
                  </a:lnTo>
                  <a:lnTo>
                    <a:pt x="2067221" y="12256"/>
                  </a:lnTo>
                  <a:lnTo>
                    <a:pt x="2094146" y="45034"/>
                  </a:lnTo>
                  <a:lnTo>
                    <a:pt x="2099699" y="72951"/>
                  </a:lnTo>
                  <a:lnTo>
                    <a:pt x="2099699" y="364748"/>
                  </a:lnTo>
                  <a:lnTo>
                    <a:pt x="2093967" y="393144"/>
                  </a:lnTo>
                  <a:lnTo>
                    <a:pt x="2078332" y="416333"/>
                  </a:lnTo>
                  <a:lnTo>
                    <a:pt x="2055144" y="431967"/>
                  </a:lnTo>
                  <a:lnTo>
                    <a:pt x="2026748" y="437699"/>
                  </a:lnTo>
                  <a:lnTo>
                    <a:pt x="72951" y="437699"/>
                  </a:lnTo>
                  <a:lnTo>
                    <a:pt x="44555" y="431967"/>
                  </a:lnTo>
                  <a:lnTo>
                    <a:pt x="21366" y="416333"/>
                  </a:lnTo>
                  <a:lnTo>
                    <a:pt x="5732" y="393144"/>
                  </a:lnTo>
                  <a:lnTo>
                    <a:pt x="0" y="364748"/>
                  </a:lnTo>
                  <a:lnTo>
                    <a:pt x="0" y="7295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1599113" y="233654"/>
            <a:ext cx="5945772"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Dashboard Blocks</a:t>
            </a:r>
            <a:endParaRPr/>
          </a:p>
        </p:txBody>
      </p:sp>
      <p:sp>
        <p:nvSpPr>
          <p:cNvPr id="411" name="Google Shape;411;p43"/>
          <p:cNvSpPr txBox="1"/>
          <p:nvPr/>
        </p:nvSpPr>
        <p:spPr>
          <a:xfrm>
            <a:off x="285199" y="1030280"/>
            <a:ext cx="8254365" cy="575945"/>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From the various options to choose from, choose the toggle block.</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Select the ‘led’ feed and click “Next step”.</a:t>
            </a:r>
            <a:endParaRPr sz="1800">
              <a:solidFill>
                <a:schemeClr val="dk1"/>
              </a:solidFill>
              <a:latin typeface="Arial"/>
              <a:ea typeface="Arial"/>
              <a:cs typeface="Arial"/>
              <a:sym typeface="Arial"/>
            </a:endParaRPr>
          </a:p>
        </p:txBody>
      </p:sp>
      <p:grpSp>
        <p:nvGrpSpPr>
          <p:cNvPr id="412" name="Google Shape;412;p43"/>
          <p:cNvGrpSpPr/>
          <p:nvPr/>
        </p:nvGrpSpPr>
        <p:grpSpPr>
          <a:xfrm>
            <a:off x="2140987" y="2117650"/>
            <a:ext cx="4861989" cy="4456299"/>
            <a:chOff x="2140987" y="2117650"/>
            <a:chExt cx="4861989" cy="4456299"/>
          </a:xfrm>
        </p:grpSpPr>
        <p:pic>
          <p:nvPicPr>
            <p:cNvPr id="413" name="Google Shape;413;p43"/>
            <p:cNvPicPr preferRelativeResize="0"/>
            <p:nvPr/>
          </p:nvPicPr>
          <p:blipFill rotWithShape="1">
            <a:blip r:embed="rId3">
              <a:alphaModFix/>
            </a:blip>
            <a:srcRect b="0" l="0" r="0" t="0"/>
            <a:stretch/>
          </p:blipFill>
          <p:spPr>
            <a:xfrm>
              <a:off x="2141000" y="2117650"/>
              <a:ext cx="4861976" cy="4456299"/>
            </a:xfrm>
            <a:prstGeom prst="rect">
              <a:avLst/>
            </a:prstGeom>
            <a:noFill/>
            <a:ln>
              <a:noFill/>
            </a:ln>
          </p:spPr>
        </p:pic>
        <p:sp>
          <p:nvSpPr>
            <p:cNvPr id="414" name="Google Shape;414;p43"/>
            <p:cNvSpPr/>
            <p:nvPr/>
          </p:nvSpPr>
          <p:spPr>
            <a:xfrm>
              <a:off x="2140987" y="2934400"/>
              <a:ext cx="1339850" cy="1193800"/>
            </a:xfrm>
            <a:custGeom>
              <a:rect b="b" l="l" r="r" t="t"/>
              <a:pathLst>
                <a:path extrusionOk="0" h="1193800" w="1339850">
                  <a:moveTo>
                    <a:pt x="0" y="198903"/>
                  </a:moveTo>
                  <a:lnTo>
                    <a:pt x="5253" y="153297"/>
                  </a:lnTo>
                  <a:lnTo>
                    <a:pt x="20216" y="111431"/>
                  </a:lnTo>
                  <a:lnTo>
                    <a:pt x="43696" y="74499"/>
                  </a:lnTo>
                  <a:lnTo>
                    <a:pt x="74499" y="43696"/>
                  </a:lnTo>
                  <a:lnTo>
                    <a:pt x="111431" y="20216"/>
                  </a:lnTo>
                  <a:lnTo>
                    <a:pt x="153297" y="5253"/>
                  </a:lnTo>
                  <a:lnTo>
                    <a:pt x="198903" y="0"/>
                  </a:lnTo>
                  <a:lnTo>
                    <a:pt x="1140595" y="0"/>
                  </a:lnTo>
                  <a:lnTo>
                    <a:pt x="1179581" y="3857"/>
                  </a:lnTo>
                  <a:lnTo>
                    <a:pt x="1216713" y="15140"/>
                  </a:lnTo>
                  <a:lnTo>
                    <a:pt x="1250947" y="33418"/>
                  </a:lnTo>
                  <a:lnTo>
                    <a:pt x="1281242" y="58257"/>
                  </a:lnTo>
                  <a:lnTo>
                    <a:pt x="1306081" y="88551"/>
                  </a:lnTo>
                  <a:lnTo>
                    <a:pt x="1324359" y="122786"/>
                  </a:lnTo>
                  <a:lnTo>
                    <a:pt x="1335642" y="159918"/>
                  </a:lnTo>
                  <a:lnTo>
                    <a:pt x="1339499" y="198903"/>
                  </a:lnTo>
                  <a:lnTo>
                    <a:pt x="1339499" y="994495"/>
                  </a:lnTo>
                  <a:lnTo>
                    <a:pt x="1334246" y="1040102"/>
                  </a:lnTo>
                  <a:lnTo>
                    <a:pt x="1319283" y="1081968"/>
                  </a:lnTo>
                  <a:lnTo>
                    <a:pt x="1295802" y="1118900"/>
                  </a:lnTo>
                  <a:lnTo>
                    <a:pt x="1265000" y="1149702"/>
                  </a:lnTo>
                  <a:lnTo>
                    <a:pt x="1228068" y="1173183"/>
                  </a:lnTo>
                  <a:lnTo>
                    <a:pt x="1186202" y="1188146"/>
                  </a:lnTo>
                  <a:lnTo>
                    <a:pt x="1140595" y="1193399"/>
                  </a:lnTo>
                  <a:lnTo>
                    <a:pt x="198903" y="1193399"/>
                  </a:lnTo>
                  <a:lnTo>
                    <a:pt x="153297" y="1188146"/>
                  </a:lnTo>
                  <a:lnTo>
                    <a:pt x="111431" y="1173183"/>
                  </a:lnTo>
                  <a:lnTo>
                    <a:pt x="74499" y="1149702"/>
                  </a:lnTo>
                  <a:lnTo>
                    <a:pt x="43696" y="1118900"/>
                  </a:lnTo>
                  <a:lnTo>
                    <a:pt x="20216" y="1081968"/>
                  </a:lnTo>
                  <a:lnTo>
                    <a:pt x="5253" y="1040102"/>
                  </a:lnTo>
                  <a:lnTo>
                    <a:pt x="0" y="994495"/>
                  </a:lnTo>
                  <a:lnTo>
                    <a:pt x="0" y="198903"/>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8" name="Shape 418"/>
        <p:cNvGrpSpPr/>
        <p:nvPr/>
      </p:nvGrpSpPr>
      <p:grpSpPr>
        <a:xfrm>
          <a:off x="0" y="0"/>
          <a:ext cx="0" cy="0"/>
          <a:chOff x="0" y="0"/>
          <a:chExt cx="0" cy="0"/>
        </a:xfrm>
      </p:grpSpPr>
      <p:sp>
        <p:nvSpPr>
          <p:cNvPr id="419" name="Google Shape;419;p44"/>
          <p:cNvSpPr txBox="1"/>
          <p:nvPr>
            <p:ph type="title"/>
          </p:nvPr>
        </p:nvSpPr>
        <p:spPr>
          <a:xfrm>
            <a:off x="2583277" y="233654"/>
            <a:ext cx="397764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Setup LED Block</a:t>
            </a:r>
            <a:endParaRPr/>
          </a:p>
        </p:txBody>
      </p:sp>
      <p:sp>
        <p:nvSpPr>
          <p:cNvPr id="420" name="Google Shape;420;p44"/>
          <p:cNvSpPr txBox="1"/>
          <p:nvPr/>
        </p:nvSpPr>
        <p:spPr>
          <a:xfrm>
            <a:off x="285199" y="1030280"/>
            <a:ext cx="4107815" cy="1404620"/>
          </a:xfrm>
          <a:prstGeom prst="rect">
            <a:avLst/>
          </a:prstGeom>
          <a:noFill/>
          <a:ln>
            <a:noFill/>
          </a:ln>
        </p:spPr>
        <p:txBody>
          <a:bodyPr anchorCtr="0" anchor="t" bIns="0" lIns="0" spcFirstLastPara="1" rIns="0" wrap="square" tIns="10775">
            <a:spAutoFit/>
          </a:bodyPr>
          <a:lstStyle/>
          <a:p>
            <a:pPr indent="-367030" lvl="0" marL="379095" marR="889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Under the Block settings, setup  the block as shown for the</a:t>
            </a:r>
            <a:endParaRPr sz="1800">
              <a:solidFill>
                <a:schemeClr val="dk1"/>
              </a:solidFill>
              <a:latin typeface="Arial"/>
              <a:ea typeface="Arial"/>
              <a:cs typeface="Arial"/>
              <a:sym typeface="Arial"/>
            </a:endParaRPr>
          </a:p>
          <a:p>
            <a:pPr indent="0" lvl="0" marL="379095" marR="0" rtl="0" algn="l">
              <a:lnSpc>
                <a:spcPct val="100000"/>
              </a:lnSpc>
              <a:spcBef>
                <a:spcPts val="15"/>
              </a:spcBef>
              <a:spcAft>
                <a:spcPts val="0"/>
              </a:spcAft>
              <a:buNone/>
            </a:pPr>
            <a:r>
              <a:rPr lang="en-US" sz="1800">
                <a:solidFill>
                  <a:schemeClr val="dk1"/>
                </a:solidFill>
                <a:latin typeface="Arial"/>
                <a:ea typeface="Arial"/>
                <a:cs typeface="Arial"/>
                <a:sym typeface="Arial"/>
              </a:rPr>
              <a:t>led toggle block:</a:t>
            </a:r>
            <a:endParaRPr sz="1800">
              <a:solidFill>
                <a:schemeClr val="dk1"/>
              </a:solidFill>
              <a:latin typeface="Arial"/>
              <a:ea typeface="Arial"/>
              <a:cs typeface="Arial"/>
              <a:sym typeface="Arial"/>
            </a:endParaRPr>
          </a:p>
          <a:p>
            <a:pPr indent="-367030"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Block Title (optional)</a:t>
            </a:r>
            <a:endParaRPr b="0" i="0" sz="1800" u="none" cap="none" strike="noStrike">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Once done, click “Create Block”.</a:t>
            </a:r>
            <a:endParaRPr sz="1800">
              <a:solidFill>
                <a:schemeClr val="dk1"/>
              </a:solidFill>
              <a:latin typeface="Arial"/>
              <a:ea typeface="Arial"/>
              <a:cs typeface="Arial"/>
              <a:sym typeface="Arial"/>
            </a:endParaRPr>
          </a:p>
        </p:txBody>
      </p:sp>
      <p:grpSp>
        <p:nvGrpSpPr>
          <p:cNvPr id="421" name="Google Shape;421;p44"/>
          <p:cNvGrpSpPr/>
          <p:nvPr/>
        </p:nvGrpSpPr>
        <p:grpSpPr>
          <a:xfrm>
            <a:off x="4691200" y="1119950"/>
            <a:ext cx="4307151" cy="5006145"/>
            <a:chOff x="4691200" y="1119950"/>
            <a:chExt cx="4307151" cy="5006145"/>
          </a:xfrm>
        </p:grpSpPr>
        <p:pic>
          <p:nvPicPr>
            <p:cNvPr id="422" name="Google Shape;422;p44"/>
            <p:cNvPicPr preferRelativeResize="0"/>
            <p:nvPr/>
          </p:nvPicPr>
          <p:blipFill rotWithShape="1">
            <a:blip r:embed="rId3">
              <a:alphaModFix/>
            </a:blip>
            <a:srcRect b="0" l="0" r="0" t="0"/>
            <a:stretch/>
          </p:blipFill>
          <p:spPr>
            <a:xfrm>
              <a:off x="4691200" y="1119950"/>
              <a:ext cx="4307151" cy="5005983"/>
            </a:xfrm>
            <a:prstGeom prst="rect">
              <a:avLst/>
            </a:prstGeom>
            <a:noFill/>
            <a:ln>
              <a:noFill/>
            </a:ln>
          </p:spPr>
        </p:pic>
        <p:sp>
          <p:nvSpPr>
            <p:cNvPr id="423" name="Google Shape;423;p44"/>
            <p:cNvSpPr/>
            <p:nvPr/>
          </p:nvSpPr>
          <p:spPr>
            <a:xfrm>
              <a:off x="8119574" y="5731125"/>
              <a:ext cx="810260" cy="394970"/>
            </a:xfrm>
            <a:custGeom>
              <a:rect b="b" l="l" r="r" t="t"/>
              <a:pathLst>
                <a:path extrusionOk="0" h="394970" w="810259">
                  <a:moveTo>
                    <a:pt x="0" y="65801"/>
                  </a:moveTo>
                  <a:lnTo>
                    <a:pt x="5170" y="40188"/>
                  </a:lnTo>
                  <a:lnTo>
                    <a:pt x="19272" y="19272"/>
                  </a:lnTo>
                  <a:lnTo>
                    <a:pt x="40188" y="5170"/>
                  </a:lnTo>
                  <a:lnTo>
                    <a:pt x="65801" y="0"/>
                  </a:lnTo>
                  <a:lnTo>
                    <a:pt x="743898" y="0"/>
                  </a:lnTo>
                  <a:lnTo>
                    <a:pt x="780405" y="11055"/>
                  </a:lnTo>
                  <a:lnTo>
                    <a:pt x="804691" y="40620"/>
                  </a:lnTo>
                  <a:lnTo>
                    <a:pt x="809699" y="65801"/>
                  </a:lnTo>
                  <a:lnTo>
                    <a:pt x="809699" y="328998"/>
                  </a:lnTo>
                  <a:lnTo>
                    <a:pt x="804529" y="354611"/>
                  </a:lnTo>
                  <a:lnTo>
                    <a:pt x="790427" y="375527"/>
                  </a:lnTo>
                  <a:lnTo>
                    <a:pt x="769511" y="389629"/>
                  </a:lnTo>
                  <a:lnTo>
                    <a:pt x="743898" y="394799"/>
                  </a:lnTo>
                  <a:lnTo>
                    <a:pt x="65801" y="394799"/>
                  </a:lnTo>
                  <a:lnTo>
                    <a:pt x="40188" y="389629"/>
                  </a:lnTo>
                  <a:lnTo>
                    <a:pt x="19272" y="375527"/>
                  </a:lnTo>
                  <a:lnTo>
                    <a:pt x="5170" y="354611"/>
                  </a:lnTo>
                  <a:lnTo>
                    <a:pt x="0" y="328998"/>
                  </a:lnTo>
                  <a:lnTo>
                    <a:pt x="0" y="658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sp>
        <p:nvSpPr>
          <p:cNvPr id="428" name="Google Shape;428;p45"/>
          <p:cNvSpPr txBox="1"/>
          <p:nvPr/>
        </p:nvSpPr>
        <p:spPr>
          <a:xfrm>
            <a:off x="249074" y="839582"/>
            <a:ext cx="8446770" cy="75311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control the Raspberry Pi Pico W from the cloud -  Control LED</a:t>
            </a:r>
            <a:endParaRPr sz="2400">
              <a:solidFill>
                <a:schemeClr val="dk1"/>
              </a:solidFill>
              <a:latin typeface="Arial"/>
              <a:ea typeface="Arial"/>
              <a:cs typeface="Arial"/>
              <a:sym typeface="Arial"/>
            </a:endParaRPr>
          </a:p>
        </p:txBody>
      </p:sp>
      <p:sp>
        <p:nvSpPr>
          <p:cNvPr id="429" name="Google Shape;429;p45"/>
          <p:cNvSpPr txBox="1"/>
          <p:nvPr>
            <p:ph type="title"/>
          </p:nvPr>
        </p:nvSpPr>
        <p:spPr>
          <a:xfrm>
            <a:off x="1981601" y="196229"/>
            <a:ext cx="51822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Control Device via IoT</a:t>
            </a:r>
            <a:endParaRPr/>
          </a:p>
        </p:txBody>
      </p:sp>
      <p:pic>
        <p:nvPicPr>
          <p:cNvPr id="430" name="Google Shape;430;p45"/>
          <p:cNvPicPr preferRelativeResize="0"/>
          <p:nvPr/>
        </p:nvPicPr>
        <p:blipFill rotWithShape="1">
          <a:blip r:embed="rId3">
            <a:alphaModFix/>
          </a:blip>
          <a:srcRect b="0" l="0" r="0" t="0"/>
          <a:stretch/>
        </p:blipFill>
        <p:spPr>
          <a:xfrm>
            <a:off x="457200" y="1678950"/>
            <a:ext cx="6095624" cy="5055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sp>
        <p:nvSpPr>
          <p:cNvPr id="435" name="Google Shape;435;p46"/>
          <p:cNvSpPr txBox="1"/>
          <p:nvPr/>
        </p:nvSpPr>
        <p:spPr>
          <a:xfrm>
            <a:off x="249074" y="839582"/>
            <a:ext cx="8446770" cy="75311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To control the Raspberry Pi Pico W from the cloud -  Control LED</a:t>
            </a:r>
            <a:endParaRPr sz="2400">
              <a:solidFill>
                <a:schemeClr val="dk1"/>
              </a:solidFill>
              <a:latin typeface="Arial"/>
              <a:ea typeface="Arial"/>
              <a:cs typeface="Arial"/>
              <a:sym typeface="Arial"/>
            </a:endParaRPr>
          </a:p>
        </p:txBody>
      </p:sp>
      <p:sp>
        <p:nvSpPr>
          <p:cNvPr id="436" name="Google Shape;436;p46"/>
          <p:cNvSpPr txBox="1"/>
          <p:nvPr>
            <p:ph type="title"/>
          </p:nvPr>
        </p:nvSpPr>
        <p:spPr>
          <a:xfrm>
            <a:off x="1981601" y="196229"/>
            <a:ext cx="51822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Control Device via IoT</a:t>
            </a:r>
            <a:endParaRPr/>
          </a:p>
        </p:txBody>
      </p:sp>
      <p:pic>
        <p:nvPicPr>
          <p:cNvPr id="437" name="Google Shape;437;p46"/>
          <p:cNvPicPr preferRelativeResize="0"/>
          <p:nvPr/>
        </p:nvPicPr>
        <p:blipFill rotWithShape="1">
          <a:blip r:embed="rId3">
            <a:alphaModFix/>
          </a:blip>
          <a:srcRect b="0" l="0" r="0" t="0"/>
          <a:stretch/>
        </p:blipFill>
        <p:spPr>
          <a:xfrm>
            <a:off x="457204" y="1735800"/>
            <a:ext cx="6031599" cy="48390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sp>
        <p:nvSpPr>
          <p:cNvPr id="442" name="Google Shape;442;p47"/>
          <p:cNvSpPr txBox="1"/>
          <p:nvPr/>
        </p:nvSpPr>
        <p:spPr>
          <a:xfrm>
            <a:off x="279349" y="1020057"/>
            <a:ext cx="8375015" cy="1477010"/>
          </a:xfrm>
          <a:prstGeom prst="rect">
            <a:avLst/>
          </a:prstGeom>
          <a:noFill/>
          <a:ln>
            <a:noFill/>
          </a:ln>
        </p:spPr>
        <p:txBody>
          <a:bodyPr anchorCtr="0" anchor="t" bIns="0" lIns="0" spcFirstLastPara="1" rIns="0" wrap="square" tIns="12700">
            <a:spAutoFit/>
          </a:bodyPr>
          <a:lstStyle/>
          <a:p>
            <a:pPr indent="-412750" lvl="0" marL="424815" marR="0" rtl="0" algn="l">
              <a:lnSpc>
                <a:spcPct val="119375"/>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Time to apply what you have learnt.</a:t>
            </a:r>
            <a:endParaRPr sz="2400">
              <a:solidFill>
                <a:schemeClr val="dk1"/>
              </a:solidFill>
              <a:latin typeface="Arial"/>
              <a:ea typeface="Arial"/>
              <a:cs typeface="Arial"/>
              <a:sym typeface="Arial"/>
            </a:endParaRPr>
          </a:p>
          <a:p>
            <a:pPr indent="-412750" lvl="0" marL="424815" marR="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Control the Raspberry Pi Pico W LED.</a:t>
            </a:r>
            <a:endParaRPr sz="2400">
              <a:solidFill>
                <a:schemeClr val="dk1"/>
              </a:solidFill>
              <a:latin typeface="Arial"/>
              <a:ea typeface="Arial"/>
              <a:cs typeface="Arial"/>
              <a:sym typeface="Arial"/>
            </a:endParaRPr>
          </a:p>
          <a:p>
            <a:pPr indent="-412750" lvl="0" marL="424815" marR="5080" rtl="0" algn="l">
              <a:lnSpc>
                <a:spcPct val="118750"/>
              </a:lnSpc>
              <a:spcBef>
                <a:spcPts val="105"/>
              </a:spcBef>
              <a:spcAft>
                <a:spcPts val="0"/>
              </a:spcAft>
              <a:buClr>
                <a:schemeClr val="dk1"/>
              </a:buClr>
              <a:buSzPts val="2400"/>
              <a:buFont typeface="Arial"/>
              <a:buChar char="●"/>
            </a:pPr>
            <a:r>
              <a:rPr lang="en-US" sz="2400">
                <a:solidFill>
                  <a:schemeClr val="dk1"/>
                </a:solidFill>
                <a:latin typeface="Arial"/>
                <a:ea typeface="Arial"/>
                <a:cs typeface="Arial"/>
                <a:sym typeface="Arial"/>
              </a:rPr>
              <a:t>Setup LED to 1 if the humidity is more than 80, else  set the LED to 0.</a:t>
            </a:r>
            <a:endParaRPr sz="2400">
              <a:solidFill>
                <a:schemeClr val="dk1"/>
              </a:solidFill>
              <a:latin typeface="Arial"/>
              <a:ea typeface="Arial"/>
              <a:cs typeface="Arial"/>
              <a:sym typeface="Arial"/>
            </a:endParaRPr>
          </a:p>
        </p:txBody>
      </p:sp>
      <p:sp>
        <p:nvSpPr>
          <p:cNvPr id="443" name="Google Shape;443;p47"/>
          <p:cNvSpPr txBox="1"/>
          <p:nvPr>
            <p:ph type="title"/>
          </p:nvPr>
        </p:nvSpPr>
        <p:spPr>
          <a:xfrm>
            <a:off x="433290" y="196229"/>
            <a:ext cx="827785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Activity: Control Device from Cloud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7" name="Shape 447"/>
        <p:cNvGrpSpPr/>
        <p:nvPr/>
      </p:nvGrpSpPr>
      <p:grpSpPr>
        <a:xfrm>
          <a:off x="0" y="0"/>
          <a:ext cx="0" cy="0"/>
          <a:chOff x="0" y="0"/>
          <a:chExt cx="0" cy="0"/>
        </a:xfrm>
      </p:grpSpPr>
      <p:sp>
        <p:nvSpPr>
          <p:cNvPr id="448" name="Google Shape;448;p48"/>
          <p:cNvSpPr txBox="1"/>
          <p:nvPr/>
        </p:nvSpPr>
        <p:spPr>
          <a:xfrm>
            <a:off x="325374" y="1023106"/>
            <a:ext cx="4504690" cy="5824220"/>
          </a:xfrm>
          <a:prstGeom prst="rect">
            <a:avLst/>
          </a:prstGeom>
          <a:noFill/>
          <a:ln>
            <a:noFill/>
          </a:ln>
        </p:spPr>
        <p:txBody>
          <a:bodyPr anchorCtr="0" anchor="t" bIns="0" lIns="0" spcFirstLastPara="1" rIns="0" wrap="square" tIns="10775">
            <a:spAutoFit/>
          </a:bodyPr>
          <a:lstStyle/>
          <a:p>
            <a:pPr indent="-367030" lvl="0" marL="379095" marR="41275"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While traditional information  cybersecurity revolves around  software and how it is  implemented, security for IoT adds  an extra layer of complexity as the  cyber and the physical worlds  converge.</a:t>
            </a:r>
            <a:endParaRPr sz="1800">
              <a:solidFill>
                <a:schemeClr val="dk1"/>
              </a:solidFill>
              <a:latin typeface="Arial"/>
              <a:ea typeface="Arial"/>
              <a:cs typeface="Arial"/>
              <a:sym typeface="Arial"/>
            </a:endParaRPr>
          </a:p>
          <a:p>
            <a:pPr indent="-367030" lvl="0" marL="379095" marR="1828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wide range of operational and  maintenance scenarios in the IoT  space rely on end-to-end device  connectivity to enable users and  services to interact, login,  troubleshoot, send, or receive  data from devices.</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Knowing what IoT security  standards to adhere to is  essential, because operational  technology (OT) is too important  and valuable to risk in the event of  breaches, disasters, and other  threats.</a:t>
            </a:r>
            <a:endParaRPr sz="1800">
              <a:solidFill>
                <a:schemeClr val="dk1"/>
              </a:solidFill>
              <a:latin typeface="Arial"/>
              <a:ea typeface="Arial"/>
              <a:cs typeface="Arial"/>
              <a:sym typeface="Arial"/>
            </a:endParaRPr>
          </a:p>
        </p:txBody>
      </p:sp>
      <p:sp>
        <p:nvSpPr>
          <p:cNvPr id="449" name="Google Shape;449;p48"/>
          <p:cNvSpPr txBox="1"/>
          <p:nvPr>
            <p:ph type="title"/>
          </p:nvPr>
        </p:nvSpPr>
        <p:spPr>
          <a:xfrm>
            <a:off x="2097729" y="196229"/>
            <a:ext cx="494919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is IoT Security?</a:t>
            </a:r>
            <a:endParaRPr/>
          </a:p>
        </p:txBody>
      </p:sp>
      <p:pic>
        <p:nvPicPr>
          <p:cNvPr id="450" name="Google Shape;450;p48"/>
          <p:cNvPicPr preferRelativeResize="0"/>
          <p:nvPr/>
        </p:nvPicPr>
        <p:blipFill rotWithShape="1">
          <a:blip r:embed="rId3">
            <a:alphaModFix/>
          </a:blip>
          <a:srcRect b="0" l="0" r="0" t="0"/>
          <a:stretch/>
        </p:blipFill>
        <p:spPr>
          <a:xfrm>
            <a:off x="4800599" y="1006851"/>
            <a:ext cx="4343399" cy="5762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193487" y="178729"/>
            <a:ext cx="88912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What's the Security Concern with IoT?</a:t>
            </a:r>
            <a:endParaRPr/>
          </a:p>
        </p:txBody>
      </p:sp>
      <p:pic>
        <p:nvPicPr>
          <p:cNvPr id="456" name="Google Shape;456;p49"/>
          <p:cNvPicPr preferRelativeResize="0"/>
          <p:nvPr/>
        </p:nvPicPr>
        <p:blipFill rotWithShape="1">
          <a:blip r:embed="rId3">
            <a:alphaModFix/>
          </a:blip>
          <a:srcRect b="0" l="0" r="0" t="0"/>
          <a:stretch/>
        </p:blipFill>
        <p:spPr>
          <a:xfrm>
            <a:off x="446646" y="1414239"/>
            <a:ext cx="8318736" cy="45972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3"/>
          <p:cNvSpPr txBox="1"/>
          <p:nvPr>
            <p:ph type="title"/>
          </p:nvPr>
        </p:nvSpPr>
        <p:spPr>
          <a:xfrm>
            <a:off x="1943195" y="147529"/>
            <a:ext cx="52590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Conﬁgure Thonny IDE</a:t>
            </a:r>
            <a:endParaRPr/>
          </a:p>
        </p:txBody>
      </p:sp>
      <p:sp>
        <p:nvSpPr>
          <p:cNvPr id="79" name="Google Shape;79;p3"/>
          <p:cNvSpPr txBox="1"/>
          <p:nvPr/>
        </p:nvSpPr>
        <p:spPr>
          <a:xfrm>
            <a:off x="315815" y="819532"/>
            <a:ext cx="8604885" cy="1477010"/>
          </a:xfrm>
          <a:prstGeom prst="rect">
            <a:avLst/>
          </a:prstGeom>
          <a:noFill/>
          <a:ln>
            <a:noFill/>
          </a:ln>
        </p:spPr>
        <p:txBody>
          <a:bodyPr anchorCtr="0" anchor="t" bIns="0" lIns="0" spcFirstLastPara="1" rIns="0" wrap="square" tIns="12700">
            <a:spAutoFit/>
          </a:bodyPr>
          <a:lstStyle/>
          <a:p>
            <a:pPr indent="-335915" lvl="0" marL="347980" marR="0" rtl="0" algn="l">
              <a:lnSpc>
                <a:spcPct val="119375"/>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up Thonny IDE software.</a:t>
            </a:r>
            <a:endParaRPr b="0" i="0" sz="2400" u="none" cap="none" strike="noStrike">
              <a:solidFill>
                <a:schemeClr val="dk1"/>
              </a:solidFill>
              <a:latin typeface="Arial"/>
              <a:ea typeface="Arial"/>
              <a:cs typeface="Arial"/>
              <a:sym typeface="Arial"/>
            </a:endParaRPr>
          </a:p>
          <a:p>
            <a:pPr indent="-335915" lvl="0" marL="347980" marR="5080" rtl="0" algn="l">
              <a:lnSpc>
                <a:spcPct val="118750"/>
              </a:lnSpc>
              <a:spcBef>
                <a:spcPts val="10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Go to ‘</a:t>
            </a:r>
            <a:r>
              <a:rPr b="1" i="0" lang="en-US" sz="2400" u="none" cap="none" strike="noStrike">
                <a:solidFill>
                  <a:schemeClr val="dk1"/>
                </a:solidFill>
                <a:latin typeface="Arial"/>
                <a:ea typeface="Arial"/>
                <a:cs typeface="Arial"/>
                <a:sym typeface="Arial"/>
              </a:rPr>
              <a:t>Tools</a:t>
            </a:r>
            <a:r>
              <a:rPr b="0" i="0" lang="en-US" sz="2400" u="none" cap="none" strike="noStrike">
                <a:solidFill>
                  <a:schemeClr val="dk1"/>
                </a:solidFill>
                <a:latin typeface="Arial"/>
                <a:ea typeface="Arial"/>
                <a:cs typeface="Arial"/>
                <a:sym typeface="Arial"/>
              </a:rPr>
              <a:t>’ -&gt; ‘</a:t>
            </a:r>
            <a:r>
              <a:rPr b="1" i="0" lang="en-US" sz="2400" u="none" cap="none" strike="noStrike">
                <a:solidFill>
                  <a:schemeClr val="dk1"/>
                </a:solidFill>
                <a:latin typeface="Arial"/>
                <a:ea typeface="Arial"/>
                <a:cs typeface="Arial"/>
                <a:sym typeface="Arial"/>
              </a:rPr>
              <a:t>Options</a:t>
            </a:r>
            <a:r>
              <a:rPr b="0" i="0" lang="en-US" sz="2400" u="none" cap="none" strike="noStrike">
                <a:solidFill>
                  <a:schemeClr val="dk1"/>
                </a:solidFill>
                <a:latin typeface="Arial"/>
                <a:ea typeface="Arial"/>
                <a:cs typeface="Arial"/>
                <a:sym typeface="Arial"/>
              </a:rPr>
              <a:t>’, and under ‘</a:t>
            </a:r>
            <a:r>
              <a:rPr b="1" i="0" lang="en-US" sz="2400" u="none" cap="none" strike="noStrike">
                <a:solidFill>
                  <a:schemeClr val="dk1"/>
                </a:solidFill>
                <a:latin typeface="Arial"/>
                <a:ea typeface="Arial"/>
                <a:cs typeface="Arial"/>
                <a:sym typeface="Arial"/>
              </a:rPr>
              <a:t>Interpreter</a:t>
            </a:r>
            <a:r>
              <a:rPr b="0" i="0" lang="en-US" sz="2400" u="none" cap="none" strike="noStrike">
                <a:solidFill>
                  <a:schemeClr val="dk1"/>
                </a:solidFill>
                <a:latin typeface="Arial"/>
                <a:ea typeface="Arial"/>
                <a:cs typeface="Arial"/>
                <a:sym typeface="Arial"/>
              </a:rPr>
              <a:t>’ tab,  select ‘</a:t>
            </a:r>
            <a:r>
              <a:rPr b="1" i="0" lang="en-US" sz="2400" u="none" cap="none" strike="noStrike">
                <a:solidFill>
                  <a:schemeClr val="dk1"/>
                </a:solidFill>
                <a:latin typeface="Arial"/>
                <a:ea typeface="Arial"/>
                <a:cs typeface="Arial"/>
                <a:sym typeface="Arial"/>
              </a:rPr>
              <a:t>MicroPython (Raspberry Pi Pico)</a:t>
            </a:r>
            <a:r>
              <a:rPr b="0" i="0" lang="en-US" sz="24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335915" lvl="0" marL="347980"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Click ‘</a:t>
            </a:r>
            <a:r>
              <a:rPr b="1" i="0" lang="en-US" sz="2400" u="none" cap="none" strike="noStrike">
                <a:solidFill>
                  <a:schemeClr val="dk1"/>
                </a:solidFill>
                <a:latin typeface="Arial"/>
                <a:ea typeface="Arial"/>
                <a:cs typeface="Arial"/>
                <a:sym typeface="Arial"/>
              </a:rPr>
              <a:t>OK</a:t>
            </a:r>
            <a:r>
              <a:rPr b="0" i="0" lang="en-US" sz="2400" u="none" cap="none" strike="noStrike">
                <a:solidFill>
                  <a:schemeClr val="dk1"/>
                </a:solidFill>
                <a:latin typeface="Arial"/>
                <a:ea typeface="Arial"/>
                <a:cs typeface="Arial"/>
                <a:sym typeface="Arial"/>
              </a:rPr>
              <a:t>’ to close.</a:t>
            </a:r>
            <a:endParaRPr b="0" i="0" sz="2400" u="none" cap="none" strike="noStrike">
              <a:solidFill>
                <a:schemeClr val="dk1"/>
              </a:solidFill>
              <a:latin typeface="Arial"/>
              <a:ea typeface="Arial"/>
              <a:cs typeface="Arial"/>
              <a:sym typeface="Arial"/>
            </a:endParaRPr>
          </a:p>
        </p:txBody>
      </p:sp>
      <p:pic>
        <p:nvPicPr>
          <p:cNvPr id="80" name="Google Shape;80;p3"/>
          <p:cNvPicPr preferRelativeResize="0"/>
          <p:nvPr/>
        </p:nvPicPr>
        <p:blipFill rotWithShape="1">
          <a:blip r:embed="rId3">
            <a:alphaModFix/>
          </a:blip>
          <a:srcRect b="0" l="0" r="0" t="0"/>
          <a:stretch/>
        </p:blipFill>
        <p:spPr>
          <a:xfrm>
            <a:off x="1894641" y="2385674"/>
            <a:ext cx="5354725" cy="4388499"/>
          </a:xfrm>
          <a:prstGeom prst="rect">
            <a:avLst/>
          </a:prstGeom>
          <a:noFill/>
          <a:ln>
            <a:noFill/>
          </a:ln>
        </p:spPr>
      </p:pic>
      <p:sp>
        <p:nvSpPr>
          <p:cNvPr id="81" name="Google Shape;81;p3"/>
          <p:cNvSpPr txBox="1"/>
          <p:nvPr>
            <p:ph idx="12" type="sldNum"/>
          </p:nvPr>
        </p:nvSpPr>
        <p:spPr>
          <a:xfrm>
            <a:off x="7888367" y="6433150"/>
            <a:ext cx="230504" cy="16764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0" name="Shape 460"/>
        <p:cNvGrpSpPr/>
        <p:nvPr/>
      </p:nvGrpSpPr>
      <p:grpSpPr>
        <a:xfrm>
          <a:off x="0" y="0"/>
          <a:ext cx="0" cy="0"/>
          <a:chOff x="0" y="0"/>
          <a:chExt cx="0" cy="0"/>
        </a:xfrm>
      </p:grpSpPr>
      <p:sp>
        <p:nvSpPr>
          <p:cNvPr id="461" name="Google Shape;461;p50"/>
          <p:cNvSpPr txBox="1"/>
          <p:nvPr/>
        </p:nvSpPr>
        <p:spPr>
          <a:xfrm>
            <a:off x="294721" y="805474"/>
            <a:ext cx="8684260" cy="5694680"/>
          </a:xfrm>
          <a:prstGeom prst="rect">
            <a:avLst/>
          </a:prstGeom>
          <a:noFill/>
          <a:ln>
            <a:noFill/>
          </a:ln>
        </p:spPr>
        <p:txBody>
          <a:bodyPr anchorCtr="0" anchor="t" bIns="0" lIns="0" spcFirstLastPara="1" rIns="0" wrap="square" tIns="24750">
            <a:spAutoFit/>
          </a:bodyPr>
          <a:lstStyle/>
          <a:p>
            <a:pPr indent="-397510" lvl="0" marL="409575" marR="561975" rtl="0" algn="l">
              <a:lnSpc>
                <a:spcPct val="119545"/>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Although IoT devices may seem too small or too  specialized to be dangerous, there is real risk in what  are really network-connected, general purpose</a:t>
            </a:r>
            <a:endParaRPr sz="2200">
              <a:solidFill>
                <a:schemeClr val="dk1"/>
              </a:solidFill>
              <a:latin typeface="Arial"/>
              <a:ea typeface="Arial"/>
              <a:cs typeface="Arial"/>
              <a:sym typeface="Arial"/>
            </a:endParaRPr>
          </a:p>
          <a:p>
            <a:pPr indent="0" lvl="0" marL="409575" marR="0" rtl="0" algn="l">
              <a:lnSpc>
                <a:spcPct val="114545"/>
              </a:lnSpc>
              <a:spcBef>
                <a:spcPts val="0"/>
              </a:spcBef>
              <a:spcAft>
                <a:spcPts val="0"/>
              </a:spcAft>
              <a:buNone/>
            </a:pPr>
            <a:r>
              <a:rPr lang="en-US" sz="2200">
                <a:solidFill>
                  <a:schemeClr val="dk1"/>
                </a:solidFill>
                <a:latin typeface="Arial"/>
                <a:ea typeface="Arial"/>
                <a:cs typeface="Arial"/>
                <a:sym typeface="Arial"/>
              </a:rPr>
              <a:t>computers that can be hijacked by attackers, resulting in</a:t>
            </a:r>
            <a:endParaRPr sz="2200">
              <a:solidFill>
                <a:schemeClr val="dk1"/>
              </a:solidFill>
              <a:latin typeface="Arial"/>
              <a:ea typeface="Arial"/>
              <a:cs typeface="Arial"/>
              <a:sym typeface="Arial"/>
            </a:endParaRPr>
          </a:p>
          <a:p>
            <a:pPr indent="0" lvl="0" marL="409575" marR="0" rtl="0" algn="l">
              <a:lnSpc>
                <a:spcPct val="119318"/>
              </a:lnSpc>
              <a:spcBef>
                <a:spcPts val="0"/>
              </a:spcBef>
              <a:spcAft>
                <a:spcPts val="0"/>
              </a:spcAft>
              <a:buNone/>
            </a:pPr>
            <a:r>
              <a:rPr lang="en-US" sz="2200">
                <a:solidFill>
                  <a:schemeClr val="dk1"/>
                </a:solidFill>
                <a:latin typeface="Arial"/>
                <a:ea typeface="Arial"/>
                <a:cs typeface="Arial"/>
                <a:sym typeface="Arial"/>
              </a:rPr>
              <a:t>problems beyond IoT security.</a:t>
            </a:r>
            <a:endParaRPr sz="2200">
              <a:solidFill>
                <a:schemeClr val="dk1"/>
              </a:solidFill>
              <a:latin typeface="Arial"/>
              <a:ea typeface="Arial"/>
              <a:cs typeface="Arial"/>
              <a:sym typeface="Arial"/>
            </a:endParaRPr>
          </a:p>
          <a:p>
            <a:pPr indent="-397510" lvl="0" marL="409575" marR="191135" rtl="0" algn="l">
              <a:lnSpc>
                <a:spcPct val="119545"/>
              </a:lnSpc>
              <a:spcBef>
                <a:spcPts val="90"/>
              </a:spcBef>
              <a:spcAft>
                <a:spcPts val="0"/>
              </a:spcAft>
              <a:buClr>
                <a:schemeClr val="dk1"/>
              </a:buClr>
              <a:buSzPts val="2200"/>
              <a:buFont typeface="Arial"/>
              <a:buChar char="●"/>
            </a:pPr>
            <a:r>
              <a:rPr lang="en-US" sz="2200">
                <a:solidFill>
                  <a:schemeClr val="dk1"/>
                </a:solidFill>
                <a:latin typeface="Arial"/>
                <a:ea typeface="Arial"/>
                <a:cs typeface="Arial"/>
                <a:sym typeface="Arial"/>
              </a:rPr>
              <a:t>Even the most mundane device can become dangerous  when compromised over the internet—from spying with  video baby monitors to interrupted services on</a:t>
            </a:r>
            <a:endParaRPr sz="2200">
              <a:solidFill>
                <a:schemeClr val="dk1"/>
              </a:solidFill>
              <a:latin typeface="Arial"/>
              <a:ea typeface="Arial"/>
              <a:cs typeface="Arial"/>
              <a:sym typeface="Arial"/>
            </a:endParaRPr>
          </a:p>
          <a:p>
            <a:pPr indent="0" lvl="0" marL="409575" marR="0" rtl="0" algn="l">
              <a:lnSpc>
                <a:spcPct val="114545"/>
              </a:lnSpc>
              <a:spcBef>
                <a:spcPts val="0"/>
              </a:spcBef>
              <a:spcAft>
                <a:spcPts val="0"/>
              </a:spcAft>
              <a:buNone/>
            </a:pPr>
            <a:r>
              <a:rPr lang="en-US" sz="2200">
                <a:solidFill>
                  <a:schemeClr val="dk1"/>
                </a:solidFill>
                <a:latin typeface="Arial"/>
                <a:ea typeface="Arial"/>
                <a:cs typeface="Arial"/>
                <a:sym typeface="Arial"/>
              </a:rPr>
              <a:t>life-saving health care equipment.</a:t>
            </a:r>
            <a:endParaRPr sz="2200">
              <a:solidFill>
                <a:schemeClr val="dk1"/>
              </a:solidFill>
              <a:latin typeface="Arial"/>
              <a:ea typeface="Arial"/>
              <a:cs typeface="Arial"/>
              <a:sym typeface="Arial"/>
            </a:endParaRPr>
          </a:p>
          <a:p>
            <a:pPr indent="-397510" lvl="0" marL="409575" marR="1129030" rtl="0" algn="l">
              <a:lnSpc>
                <a:spcPct val="119545"/>
              </a:lnSpc>
              <a:spcBef>
                <a:spcPts val="85"/>
              </a:spcBef>
              <a:spcAft>
                <a:spcPts val="0"/>
              </a:spcAft>
              <a:buClr>
                <a:schemeClr val="dk1"/>
              </a:buClr>
              <a:buSzPts val="2200"/>
              <a:buFont typeface="Arial"/>
              <a:buChar char="●"/>
            </a:pPr>
            <a:r>
              <a:rPr lang="en-US" sz="2200">
                <a:solidFill>
                  <a:schemeClr val="dk1"/>
                </a:solidFill>
                <a:latin typeface="Arial"/>
                <a:ea typeface="Arial"/>
                <a:cs typeface="Arial"/>
                <a:sym typeface="Arial"/>
              </a:rPr>
              <a:t>Once attackers have control, they can steal data,  disrupt delivery of services, or commit any other  cybercrime they'd do with a computer.</a:t>
            </a:r>
            <a:endParaRPr sz="2200">
              <a:solidFill>
                <a:schemeClr val="dk1"/>
              </a:solidFill>
              <a:latin typeface="Arial"/>
              <a:ea typeface="Arial"/>
              <a:cs typeface="Arial"/>
              <a:sym typeface="Arial"/>
            </a:endParaRPr>
          </a:p>
          <a:p>
            <a:pPr indent="-397510" lvl="0" marL="409575" marR="0" rtl="0" algn="l">
              <a:lnSpc>
                <a:spcPct val="114545"/>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Attacks that compromise IoT infrastructure inﬂict</a:t>
            </a:r>
            <a:endParaRPr sz="2200">
              <a:solidFill>
                <a:schemeClr val="dk1"/>
              </a:solidFill>
              <a:latin typeface="Arial"/>
              <a:ea typeface="Arial"/>
              <a:cs typeface="Arial"/>
              <a:sym typeface="Arial"/>
            </a:endParaRPr>
          </a:p>
          <a:p>
            <a:pPr indent="0" lvl="0" marL="409575" marR="516255" rtl="0" algn="l">
              <a:lnSpc>
                <a:spcPct val="119545"/>
              </a:lnSpc>
              <a:spcBef>
                <a:spcPts val="90"/>
              </a:spcBef>
              <a:spcAft>
                <a:spcPts val="0"/>
              </a:spcAft>
              <a:buNone/>
            </a:pPr>
            <a:r>
              <a:rPr lang="en-US" sz="2200">
                <a:solidFill>
                  <a:schemeClr val="dk1"/>
                </a:solidFill>
                <a:latin typeface="Arial"/>
                <a:ea typeface="Arial"/>
                <a:cs typeface="Arial"/>
                <a:sym typeface="Arial"/>
              </a:rPr>
              <a:t>damage, not just with data breaches and unreliable  operations, but also physical harm to the facilities, or  worse—to the humans operating or relying on those  facilities.</a:t>
            </a:r>
            <a:endParaRPr sz="2200">
              <a:solidFill>
                <a:schemeClr val="dk1"/>
              </a:solidFill>
              <a:latin typeface="Arial"/>
              <a:ea typeface="Arial"/>
              <a:cs typeface="Arial"/>
              <a:sym typeface="Arial"/>
            </a:endParaRPr>
          </a:p>
        </p:txBody>
      </p:sp>
      <p:sp>
        <p:nvSpPr>
          <p:cNvPr id="462" name="Google Shape;462;p50"/>
          <p:cNvSpPr txBox="1"/>
          <p:nvPr>
            <p:ph type="title"/>
          </p:nvPr>
        </p:nvSpPr>
        <p:spPr>
          <a:xfrm>
            <a:off x="193487" y="180554"/>
            <a:ext cx="88912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What's the Security Concern with IoT?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sp>
        <p:nvSpPr>
          <p:cNvPr id="467" name="Google Shape;467;p51"/>
          <p:cNvSpPr txBox="1"/>
          <p:nvPr/>
        </p:nvSpPr>
        <p:spPr>
          <a:xfrm>
            <a:off x="279349" y="804458"/>
            <a:ext cx="8535035" cy="401066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Processes</a:t>
            </a:r>
            <a:r>
              <a:rPr lang="en-US" sz="2400">
                <a:solidFill>
                  <a:schemeClr val="dk1"/>
                </a:solidFill>
                <a:latin typeface="Arial"/>
                <a:ea typeface="Arial"/>
                <a:cs typeface="Arial"/>
                <a:sym typeface="Arial"/>
              </a:rPr>
              <a:t>—threats to processes both under your  control, such as web services, and threats from  external entities, such as users and satellite feeds,  that interact with the system, but are not under the  control of the application.</a:t>
            </a:r>
            <a:endParaRPr sz="2400">
              <a:solidFill>
                <a:schemeClr val="dk1"/>
              </a:solidFill>
              <a:latin typeface="Arial"/>
              <a:ea typeface="Arial"/>
              <a:cs typeface="Arial"/>
              <a:sym typeface="Arial"/>
            </a:endParaRPr>
          </a:p>
          <a:p>
            <a:pPr indent="-412750" lvl="0" marL="424815" marR="168275" rtl="0" algn="l">
              <a:lnSpc>
                <a:spcPct val="118750"/>
              </a:lnSpc>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Communication</a:t>
            </a:r>
            <a:r>
              <a:rPr lang="en-US" sz="2400">
                <a:solidFill>
                  <a:schemeClr val="dk1"/>
                </a:solidFill>
                <a:latin typeface="Arial"/>
                <a:ea typeface="Arial"/>
                <a:cs typeface="Arial"/>
                <a:sym typeface="Arial"/>
              </a:rPr>
              <a:t>, also called data ﬂows—threats  around the communication path between devices,  devices and ﬁeld gateways, and device and cloud  gateway.</a:t>
            </a:r>
            <a:endParaRPr sz="2400">
              <a:solidFill>
                <a:schemeClr val="dk1"/>
              </a:solidFill>
              <a:latin typeface="Arial"/>
              <a:ea typeface="Arial"/>
              <a:cs typeface="Arial"/>
              <a:sym typeface="Arial"/>
            </a:endParaRPr>
          </a:p>
          <a:p>
            <a:pPr indent="-412750" lvl="0" marL="424815" marR="10845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a:t>
            </a:r>
            <a:r>
              <a:rPr b="1" lang="en-US" sz="2400">
                <a:solidFill>
                  <a:schemeClr val="dk1"/>
                </a:solidFill>
                <a:latin typeface="Arial"/>
                <a:ea typeface="Arial"/>
                <a:cs typeface="Arial"/>
                <a:sym typeface="Arial"/>
              </a:rPr>
              <a:t>torage</a:t>
            </a:r>
            <a:r>
              <a:rPr lang="en-US" sz="2400">
                <a:solidFill>
                  <a:schemeClr val="dk1"/>
                </a:solidFill>
                <a:latin typeface="Arial"/>
                <a:ea typeface="Arial"/>
                <a:cs typeface="Arial"/>
                <a:sym typeface="Arial"/>
              </a:rPr>
              <a:t>—threats to temporary data queues,  operating systems (OS), and image storage</a:t>
            </a:r>
            <a:endParaRPr sz="2400">
              <a:solidFill>
                <a:schemeClr val="dk1"/>
              </a:solidFill>
              <a:latin typeface="Arial"/>
              <a:ea typeface="Arial"/>
              <a:cs typeface="Arial"/>
              <a:sym typeface="Arial"/>
            </a:endParaRPr>
          </a:p>
        </p:txBody>
      </p:sp>
      <p:sp>
        <p:nvSpPr>
          <p:cNvPr id="468" name="Google Shape;468;p51"/>
          <p:cNvSpPr txBox="1"/>
          <p:nvPr>
            <p:ph type="title"/>
          </p:nvPr>
        </p:nvSpPr>
        <p:spPr>
          <a:xfrm>
            <a:off x="239207" y="180554"/>
            <a:ext cx="86664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Threats of IoT Cybersecurity Attacks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2" name="Shape 472"/>
        <p:cNvGrpSpPr/>
        <p:nvPr/>
      </p:nvGrpSpPr>
      <p:grpSpPr>
        <a:xfrm>
          <a:off x="0" y="0"/>
          <a:ext cx="0" cy="0"/>
          <a:chOff x="0" y="0"/>
          <a:chExt cx="0" cy="0"/>
        </a:xfrm>
      </p:grpSpPr>
      <p:sp>
        <p:nvSpPr>
          <p:cNvPr id="473" name="Google Shape;473;p52"/>
          <p:cNvSpPr txBox="1"/>
          <p:nvPr/>
        </p:nvSpPr>
        <p:spPr>
          <a:xfrm>
            <a:off x="325374" y="807506"/>
            <a:ext cx="4876165" cy="4995545"/>
          </a:xfrm>
          <a:prstGeom prst="rect">
            <a:avLst/>
          </a:prstGeom>
          <a:noFill/>
          <a:ln>
            <a:noFill/>
          </a:ln>
        </p:spPr>
        <p:txBody>
          <a:bodyPr anchorCtr="0" anchor="t" bIns="0" lIns="0" spcFirstLastPara="1" rIns="0" wrap="square" tIns="10775">
            <a:spAutoFit/>
          </a:bodyPr>
          <a:lstStyle/>
          <a:p>
            <a:pPr indent="-367030" lvl="0" marL="379095" marR="56514" rtl="0" algn="just">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can manipulate the state  of a device anonymously.</a:t>
            </a:r>
            <a:endParaRPr sz="1800">
              <a:solidFill>
                <a:schemeClr val="dk1"/>
              </a:solidFill>
              <a:latin typeface="Arial"/>
              <a:ea typeface="Arial"/>
              <a:cs typeface="Arial"/>
              <a:sym typeface="Arial"/>
            </a:endParaRPr>
          </a:p>
          <a:p>
            <a:pPr indent="-367030" lvl="0" marL="379095" marR="8255" rtl="0" algn="just">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may intercept or partially  override the broadcast and spoof the  originator (often called</a:t>
            </a:r>
            <a:endParaRPr sz="1800">
              <a:solidFill>
                <a:schemeClr val="dk1"/>
              </a:solidFill>
              <a:latin typeface="Arial"/>
              <a:ea typeface="Arial"/>
              <a:cs typeface="Arial"/>
              <a:sym typeface="Arial"/>
            </a:endParaRPr>
          </a:p>
          <a:p>
            <a:pPr indent="0" lvl="0" marL="379095" marR="0" rtl="0" algn="just">
              <a:lnSpc>
                <a:spcPct val="100000"/>
              </a:lnSpc>
              <a:spcBef>
                <a:spcPts val="15"/>
              </a:spcBef>
              <a:spcAft>
                <a:spcPts val="0"/>
              </a:spcAft>
              <a:buNone/>
            </a:pPr>
            <a:r>
              <a:rPr lang="en-US" sz="1800">
                <a:solidFill>
                  <a:schemeClr val="dk1"/>
                </a:solidFill>
                <a:latin typeface="Arial"/>
                <a:ea typeface="Arial"/>
                <a:cs typeface="Arial"/>
                <a:sym typeface="Arial"/>
              </a:rPr>
              <a:t>man-in-the-middle or MitM attacks).</a:t>
            </a:r>
            <a:endParaRPr sz="1800">
              <a:solidFill>
                <a:schemeClr val="dk1"/>
              </a:solidFill>
              <a:latin typeface="Arial"/>
              <a:ea typeface="Arial"/>
              <a:cs typeface="Arial"/>
              <a:sym typeface="Arial"/>
            </a:endParaRPr>
          </a:p>
          <a:p>
            <a:pPr indent="-367030" lvl="0" marL="379095" marR="4572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can take advantages of  the vulnerability of constrained or  special-purpose devices. These  devices, which often have one-for-all  security facilities like password or PIN  protection or rely on network shared  key protections.</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When the shared secret to device or  network (PIN, password, shared  network key) is disclosed, it is possible  to control the device or observe data  emitted from the device.</a:t>
            </a:r>
            <a:endParaRPr sz="1800">
              <a:solidFill>
                <a:schemeClr val="dk1"/>
              </a:solidFill>
              <a:latin typeface="Arial"/>
              <a:ea typeface="Arial"/>
              <a:cs typeface="Arial"/>
              <a:sym typeface="Arial"/>
            </a:endParaRPr>
          </a:p>
        </p:txBody>
      </p:sp>
      <p:sp>
        <p:nvSpPr>
          <p:cNvPr id="474" name="Google Shape;474;p52"/>
          <p:cNvSpPr txBox="1"/>
          <p:nvPr>
            <p:ph type="title"/>
          </p:nvPr>
        </p:nvSpPr>
        <p:spPr>
          <a:xfrm>
            <a:off x="3478248" y="180554"/>
            <a:ext cx="218757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Spooﬁng</a:t>
            </a:r>
            <a:endParaRPr/>
          </a:p>
        </p:txBody>
      </p:sp>
      <p:pic>
        <p:nvPicPr>
          <p:cNvPr id="475" name="Google Shape;475;p52"/>
          <p:cNvPicPr preferRelativeResize="0"/>
          <p:nvPr/>
        </p:nvPicPr>
        <p:blipFill rotWithShape="1">
          <a:blip r:embed="rId3">
            <a:alphaModFix/>
          </a:blip>
          <a:srcRect b="0" l="0" r="0" t="0"/>
          <a:stretch/>
        </p:blipFill>
        <p:spPr>
          <a:xfrm>
            <a:off x="5464296" y="943650"/>
            <a:ext cx="3533425" cy="4804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 name="Shape 479"/>
        <p:cNvGrpSpPr/>
        <p:nvPr/>
      </p:nvGrpSpPr>
      <p:grpSpPr>
        <a:xfrm>
          <a:off x="0" y="0"/>
          <a:ext cx="0" cy="0"/>
          <a:chOff x="0" y="0"/>
          <a:chExt cx="0" cy="0"/>
        </a:xfrm>
      </p:grpSpPr>
      <p:sp>
        <p:nvSpPr>
          <p:cNvPr id="480" name="Google Shape;480;p53"/>
          <p:cNvSpPr txBox="1"/>
          <p:nvPr/>
        </p:nvSpPr>
        <p:spPr>
          <a:xfrm>
            <a:off x="325374" y="807506"/>
            <a:ext cx="8551545" cy="2509520"/>
          </a:xfrm>
          <a:prstGeom prst="rect">
            <a:avLst/>
          </a:prstGeom>
          <a:noFill/>
          <a:ln>
            <a:noFill/>
          </a:ln>
        </p:spPr>
        <p:txBody>
          <a:bodyPr anchorCtr="0" anchor="t" bIns="0" lIns="0" spcFirstLastPara="1" rIns="0" wrap="square" tIns="10775">
            <a:spAutoFit/>
          </a:bodyPr>
          <a:lstStyle/>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can tamper with any physical device—from battery  drainage vulnerability or “sleep deprivation to random number  generator (RNG) attacks made possible by freezing devices to reduce  entropy.</a:t>
            </a:r>
            <a:endParaRPr sz="1800">
              <a:solidFill>
                <a:schemeClr val="dk1"/>
              </a:solidFill>
              <a:latin typeface="Arial"/>
              <a:ea typeface="Arial"/>
              <a:cs typeface="Arial"/>
              <a:sym typeface="Arial"/>
            </a:endParaRPr>
          </a:p>
          <a:p>
            <a:pPr indent="-367030" lvl="0" marL="379095" marR="42545"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may partially or wholly replace the software running on  the device, potentially allowing the replaced software to leverage the  genuine identity of the device if the key material or the  cryptographic facilities holding key materials were available to the  illicit program.</a:t>
            </a:r>
            <a:endParaRPr sz="1800">
              <a:solidFill>
                <a:schemeClr val="dk1"/>
              </a:solidFill>
              <a:latin typeface="Arial"/>
              <a:ea typeface="Arial"/>
              <a:cs typeface="Arial"/>
              <a:sym typeface="Arial"/>
            </a:endParaRPr>
          </a:p>
        </p:txBody>
      </p:sp>
      <p:sp>
        <p:nvSpPr>
          <p:cNvPr id="481" name="Google Shape;481;p53"/>
          <p:cNvSpPr txBox="1"/>
          <p:nvPr>
            <p:ph type="title"/>
          </p:nvPr>
        </p:nvSpPr>
        <p:spPr>
          <a:xfrm>
            <a:off x="3280737" y="180554"/>
            <a:ext cx="25831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Tampering</a:t>
            </a:r>
            <a:endParaRPr/>
          </a:p>
        </p:txBody>
      </p:sp>
      <p:pic>
        <p:nvPicPr>
          <p:cNvPr id="482" name="Google Shape;482;p53"/>
          <p:cNvPicPr preferRelativeResize="0"/>
          <p:nvPr/>
        </p:nvPicPr>
        <p:blipFill rotWithShape="1">
          <a:blip r:embed="rId3">
            <a:alphaModFix/>
          </a:blip>
          <a:srcRect b="0" l="0" r="0" t="0"/>
          <a:stretch/>
        </p:blipFill>
        <p:spPr>
          <a:xfrm>
            <a:off x="0" y="3447454"/>
            <a:ext cx="9135275" cy="294384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 name="Shape 486"/>
        <p:cNvGrpSpPr/>
        <p:nvPr/>
      </p:nvGrpSpPr>
      <p:grpSpPr>
        <a:xfrm>
          <a:off x="0" y="0"/>
          <a:ext cx="0" cy="0"/>
          <a:chOff x="0" y="0"/>
          <a:chExt cx="0" cy="0"/>
        </a:xfrm>
      </p:grpSpPr>
      <p:sp>
        <p:nvSpPr>
          <p:cNvPr id="487" name="Google Shape;487;p54"/>
          <p:cNvSpPr txBox="1"/>
          <p:nvPr/>
        </p:nvSpPr>
        <p:spPr>
          <a:xfrm>
            <a:off x="325374" y="807506"/>
            <a:ext cx="8396605" cy="1404620"/>
          </a:xfrm>
          <a:prstGeom prst="rect">
            <a:avLst/>
          </a:prstGeom>
          <a:noFill/>
          <a:ln>
            <a:noFill/>
          </a:ln>
        </p:spPr>
        <p:txBody>
          <a:bodyPr anchorCtr="0" anchor="t" bIns="0" lIns="0" spcFirstLastPara="1" rIns="0" wrap="square" tIns="10775">
            <a:spAutoFit/>
          </a:bodyPr>
          <a:lstStyle/>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may eavesdrop on a broadcast and obtain information  without authorization or may jam the broadcast signal and deny  information distribution.</a:t>
            </a:r>
            <a:endParaRPr sz="1800">
              <a:solidFill>
                <a:schemeClr val="dk1"/>
              </a:solidFill>
              <a:latin typeface="Arial"/>
              <a:ea typeface="Arial"/>
              <a:cs typeface="Arial"/>
              <a:sym typeface="Arial"/>
            </a:endParaRPr>
          </a:p>
          <a:p>
            <a:pPr indent="-367030" lvl="0" marL="379095" marR="193675"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attacker may intercept or partially override the broadcast and  send false information.</a:t>
            </a:r>
            <a:endParaRPr sz="1800">
              <a:solidFill>
                <a:schemeClr val="dk1"/>
              </a:solidFill>
              <a:latin typeface="Arial"/>
              <a:ea typeface="Arial"/>
              <a:cs typeface="Arial"/>
              <a:sym typeface="Arial"/>
            </a:endParaRPr>
          </a:p>
        </p:txBody>
      </p:sp>
      <p:sp>
        <p:nvSpPr>
          <p:cNvPr id="488" name="Google Shape;488;p54"/>
          <p:cNvSpPr txBox="1"/>
          <p:nvPr>
            <p:ph type="title"/>
          </p:nvPr>
        </p:nvSpPr>
        <p:spPr>
          <a:xfrm>
            <a:off x="3287367" y="180554"/>
            <a:ext cx="25698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Eavesdrop</a:t>
            </a:r>
            <a:endParaRPr/>
          </a:p>
        </p:txBody>
      </p:sp>
      <p:pic>
        <p:nvPicPr>
          <p:cNvPr id="489" name="Google Shape;489;p54"/>
          <p:cNvPicPr preferRelativeResize="0"/>
          <p:nvPr/>
        </p:nvPicPr>
        <p:blipFill rotWithShape="1">
          <a:blip r:embed="rId3">
            <a:alphaModFix/>
          </a:blip>
          <a:srcRect b="0" l="0" r="0" t="0"/>
          <a:stretch/>
        </p:blipFill>
        <p:spPr>
          <a:xfrm>
            <a:off x="1485575" y="2279350"/>
            <a:ext cx="6172849" cy="4432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3" name="Shape 493"/>
        <p:cNvGrpSpPr/>
        <p:nvPr/>
      </p:nvGrpSpPr>
      <p:grpSpPr>
        <a:xfrm>
          <a:off x="0" y="0"/>
          <a:ext cx="0" cy="0"/>
          <a:chOff x="0" y="0"/>
          <a:chExt cx="0" cy="0"/>
        </a:xfrm>
      </p:grpSpPr>
      <p:sp>
        <p:nvSpPr>
          <p:cNvPr id="494" name="Google Shape;494;p55"/>
          <p:cNvSpPr txBox="1"/>
          <p:nvPr/>
        </p:nvSpPr>
        <p:spPr>
          <a:xfrm>
            <a:off x="325374" y="807505"/>
            <a:ext cx="8133715" cy="1404620"/>
          </a:xfrm>
          <a:prstGeom prst="rect">
            <a:avLst/>
          </a:prstGeom>
          <a:noFill/>
          <a:ln>
            <a:noFill/>
          </a:ln>
        </p:spPr>
        <p:txBody>
          <a:bodyPr anchorCtr="0" anchor="t" bIns="0" lIns="0" spcFirstLastPara="1" rIns="0" wrap="square" tIns="10775">
            <a:spAutoFit/>
          </a:bodyPr>
          <a:lstStyle/>
          <a:p>
            <a:pPr indent="-367030" lvl="0" marL="379095" marR="26035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 device can be rendered incapable of functioning or  communicating by interfering with radio frequencies or cutting  wires.</a:t>
            </a:r>
            <a:endParaRPr sz="1800">
              <a:solidFill>
                <a:schemeClr val="dk1"/>
              </a:solidFill>
              <a:latin typeface="Arial"/>
              <a:ea typeface="Arial"/>
              <a:cs typeface="Arial"/>
              <a:sym typeface="Arial"/>
            </a:endParaRPr>
          </a:p>
          <a:p>
            <a:pPr indent="-367030" lvl="0" marL="379095"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For example, a surveillance camera that had its power or network  connection intentionally knocked out cannot report data, at all.</a:t>
            </a:r>
            <a:endParaRPr sz="1800">
              <a:solidFill>
                <a:schemeClr val="dk1"/>
              </a:solidFill>
              <a:latin typeface="Arial"/>
              <a:ea typeface="Arial"/>
              <a:cs typeface="Arial"/>
              <a:sym typeface="Arial"/>
            </a:endParaRPr>
          </a:p>
        </p:txBody>
      </p:sp>
      <p:sp>
        <p:nvSpPr>
          <p:cNvPr id="495" name="Google Shape;495;p55"/>
          <p:cNvSpPr txBox="1"/>
          <p:nvPr>
            <p:ph type="title"/>
          </p:nvPr>
        </p:nvSpPr>
        <p:spPr>
          <a:xfrm>
            <a:off x="2534352" y="180554"/>
            <a:ext cx="407542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Denial of Service</a:t>
            </a:r>
            <a:endParaRPr/>
          </a:p>
        </p:txBody>
      </p:sp>
      <p:pic>
        <p:nvPicPr>
          <p:cNvPr id="496" name="Google Shape;496;p55"/>
          <p:cNvPicPr preferRelativeResize="0"/>
          <p:nvPr/>
        </p:nvPicPr>
        <p:blipFill rotWithShape="1">
          <a:blip r:embed="rId3">
            <a:alphaModFix/>
          </a:blip>
          <a:srcRect b="0" l="0" r="0" t="0"/>
          <a:stretch/>
        </p:blipFill>
        <p:spPr>
          <a:xfrm>
            <a:off x="542135" y="2439965"/>
            <a:ext cx="8059691" cy="416025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 name="Shape 500"/>
        <p:cNvGrpSpPr/>
        <p:nvPr/>
      </p:nvGrpSpPr>
      <p:grpSpPr>
        <a:xfrm>
          <a:off x="0" y="0"/>
          <a:ext cx="0" cy="0"/>
          <a:chOff x="0" y="0"/>
          <a:chExt cx="0" cy="0"/>
        </a:xfrm>
      </p:grpSpPr>
      <p:sp>
        <p:nvSpPr>
          <p:cNvPr id="501" name="Google Shape;501;p56"/>
          <p:cNvSpPr txBox="1"/>
          <p:nvPr/>
        </p:nvSpPr>
        <p:spPr>
          <a:xfrm>
            <a:off x="279348" y="804456"/>
            <a:ext cx="8359775" cy="147701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 device that does speciﬁc function can be forced  to do something else.</a:t>
            </a:r>
            <a:endParaRPr sz="2400">
              <a:solidFill>
                <a:schemeClr val="dk1"/>
              </a:solidFill>
              <a:latin typeface="Arial"/>
              <a:ea typeface="Arial"/>
              <a:cs typeface="Arial"/>
              <a:sym typeface="Arial"/>
            </a:endParaRPr>
          </a:p>
          <a:p>
            <a:pPr indent="-412750" lvl="0" marL="424815" marR="18161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For example, a valve that is programmed to open  halfway can be tricked to open all the way.</a:t>
            </a:r>
            <a:endParaRPr sz="2400">
              <a:solidFill>
                <a:schemeClr val="dk1"/>
              </a:solidFill>
              <a:latin typeface="Arial"/>
              <a:ea typeface="Arial"/>
              <a:cs typeface="Arial"/>
              <a:sym typeface="Arial"/>
            </a:endParaRPr>
          </a:p>
        </p:txBody>
      </p:sp>
      <p:sp>
        <p:nvSpPr>
          <p:cNvPr id="502" name="Google Shape;502;p56"/>
          <p:cNvSpPr txBox="1"/>
          <p:nvPr>
            <p:ph type="title"/>
          </p:nvPr>
        </p:nvSpPr>
        <p:spPr>
          <a:xfrm>
            <a:off x="2069836" y="180554"/>
            <a:ext cx="50044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Elevation of Privilege</a:t>
            </a:r>
            <a:endParaRPr/>
          </a:p>
        </p:txBody>
      </p:sp>
      <p:pic>
        <p:nvPicPr>
          <p:cNvPr id="503" name="Google Shape;503;p56"/>
          <p:cNvPicPr preferRelativeResize="0"/>
          <p:nvPr/>
        </p:nvPicPr>
        <p:blipFill rotWithShape="1">
          <a:blip r:embed="rId3">
            <a:alphaModFix/>
          </a:blip>
          <a:srcRect b="0" l="0" r="0" t="0"/>
          <a:stretch/>
        </p:blipFill>
        <p:spPr>
          <a:xfrm>
            <a:off x="1064795" y="2439965"/>
            <a:ext cx="6996921" cy="417618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7" name="Shape 507"/>
        <p:cNvGrpSpPr/>
        <p:nvPr/>
      </p:nvGrpSpPr>
      <p:grpSpPr>
        <a:xfrm>
          <a:off x="0" y="0"/>
          <a:ext cx="0" cy="0"/>
          <a:chOff x="0" y="0"/>
          <a:chExt cx="0" cy="0"/>
        </a:xfrm>
      </p:grpSpPr>
      <p:sp>
        <p:nvSpPr>
          <p:cNvPr id="508" name="Google Shape;508;p57"/>
          <p:cNvSpPr/>
          <p:nvPr/>
        </p:nvSpPr>
        <p:spPr>
          <a:xfrm>
            <a:off x="642914" y="4965848"/>
            <a:ext cx="5995670" cy="355600"/>
          </a:xfrm>
          <a:custGeom>
            <a:rect b="b" l="l" r="r" t="t"/>
            <a:pathLst>
              <a:path extrusionOk="0" h="355600" w="5995670">
                <a:moveTo>
                  <a:pt x="5932730" y="-3"/>
                </a:moveTo>
                <a:lnTo>
                  <a:pt x="62758" y="-3"/>
                </a:lnTo>
                <a:lnTo>
                  <a:pt x="35301" y="35843"/>
                </a:lnTo>
                <a:lnTo>
                  <a:pt x="15689" y="79001"/>
                </a:lnTo>
                <a:lnTo>
                  <a:pt x="3922" y="127033"/>
                </a:lnTo>
                <a:lnTo>
                  <a:pt x="0" y="177502"/>
                </a:lnTo>
                <a:lnTo>
                  <a:pt x="3922" y="227972"/>
                </a:lnTo>
                <a:lnTo>
                  <a:pt x="15689" y="276004"/>
                </a:lnTo>
                <a:lnTo>
                  <a:pt x="35301" y="319162"/>
                </a:lnTo>
                <a:lnTo>
                  <a:pt x="62758" y="355009"/>
                </a:lnTo>
                <a:lnTo>
                  <a:pt x="5932730" y="355009"/>
                </a:lnTo>
                <a:lnTo>
                  <a:pt x="5960186" y="319162"/>
                </a:lnTo>
                <a:lnTo>
                  <a:pt x="5979797" y="276004"/>
                </a:lnTo>
                <a:lnTo>
                  <a:pt x="5991564" y="227972"/>
                </a:lnTo>
                <a:lnTo>
                  <a:pt x="5995487" y="177502"/>
                </a:lnTo>
                <a:lnTo>
                  <a:pt x="5991564" y="127033"/>
                </a:lnTo>
                <a:lnTo>
                  <a:pt x="5979797" y="79001"/>
                </a:lnTo>
                <a:lnTo>
                  <a:pt x="5960186" y="35843"/>
                </a:lnTo>
                <a:lnTo>
                  <a:pt x="5932730" y="-3"/>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57"/>
          <p:cNvSpPr/>
          <p:nvPr/>
        </p:nvSpPr>
        <p:spPr>
          <a:xfrm>
            <a:off x="1100114" y="3584726"/>
            <a:ext cx="3790315" cy="355600"/>
          </a:xfrm>
          <a:custGeom>
            <a:rect b="b" l="l" r="r" t="t"/>
            <a:pathLst>
              <a:path extrusionOk="0" h="355600" w="3790315">
                <a:moveTo>
                  <a:pt x="3727197" y="-4"/>
                </a:moveTo>
                <a:lnTo>
                  <a:pt x="62757" y="-4"/>
                </a:lnTo>
                <a:lnTo>
                  <a:pt x="35300" y="35842"/>
                </a:lnTo>
                <a:lnTo>
                  <a:pt x="15689" y="79000"/>
                </a:lnTo>
                <a:lnTo>
                  <a:pt x="3922" y="127032"/>
                </a:lnTo>
                <a:lnTo>
                  <a:pt x="0" y="177502"/>
                </a:lnTo>
                <a:lnTo>
                  <a:pt x="3922" y="227971"/>
                </a:lnTo>
                <a:lnTo>
                  <a:pt x="15689" y="276004"/>
                </a:lnTo>
                <a:lnTo>
                  <a:pt x="35300" y="319162"/>
                </a:lnTo>
                <a:lnTo>
                  <a:pt x="62757" y="355009"/>
                </a:lnTo>
                <a:lnTo>
                  <a:pt x="3727197" y="355009"/>
                </a:lnTo>
                <a:lnTo>
                  <a:pt x="3754654" y="319162"/>
                </a:lnTo>
                <a:lnTo>
                  <a:pt x="3774265" y="276004"/>
                </a:lnTo>
                <a:lnTo>
                  <a:pt x="3786032" y="227971"/>
                </a:lnTo>
                <a:lnTo>
                  <a:pt x="3789955" y="177502"/>
                </a:lnTo>
                <a:lnTo>
                  <a:pt x="3786032" y="127032"/>
                </a:lnTo>
                <a:lnTo>
                  <a:pt x="3774265" y="79000"/>
                </a:lnTo>
                <a:lnTo>
                  <a:pt x="3754654" y="35842"/>
                </a:lnTo>
                <a:lnTo>
                  <a:pt x="3727197" y="-4"/>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57"/>
          <p:cNvSpPr/>
          <p:nvPr/>
        </p:nvSpPr>
        <p:spPr>
          <a:xfrm>
            <a:off x="794248" y="1098715"/>
            <a:ext cx="4058920" cy="355600"/>
          </a:xfrm>
          <a:custGeom>
            <a:rect b="b" l="l" r="r" t="t"/>
            <a:pathLst>
              <a:path extrusionOk="0" h="355600" w="4058920">
                <a:moveTo>
                  <a:pt x="3995576" y="0"/>
                </a:moveTo>
                <a:lnTo>
                  <a:pt x="62757" y="0"/>
                </a:lnTo>
                <a:lnTo>
                  <a:pt x="35300" y="35845"/>
                </a:lnTo>
                <a:lnTo>
                  <a:pt x="15689" y="79002"/>
                </a:lnTo>
                <a:lnTo>
                  <a:pt x="3922" y="127032"/>
                </a:lnTo>
                <a:lnTo>
                  <a:pt x="0" y="177500"/>
                </a:lnTo>
                <a:lnTo>
                  <a:pt x="3922" y="227967"/>
                </a:lnTo>
                <a:lnTo>
                  <a:pt x="15689" y="275998"/>
                </a:lnTo>
                <a:lnTo>
                  <a:pt x="35300" y="319155"/>
                </a:lnTo>
                <a:lnTo>
                  <a:pt x="62757" y="355000"/>
                </a:lnTo>
                <a:lnTo>
                  <a:pt x="3995576" y="355000"/>
                </a:lnTo>
                <a:lnTo>
                  <a:pt x="4023033" y="319155"/>
                </a:lnTo>
                <a:lnTo>
                  <a:pt x="4042644" y="275998"/>
                </a:lnTo>
                <a:lnTo>
                  <a:pt x="4054411" y="227967"/>
                </a:lnTo>
                <a:lnTo>
                  <a:pt x="4058334" y="177500"/>
                </a:lnTo>
                <a:lnTo>
                  <a:pt x="4054411" y="127032"/>
                </a:lnTo>
                <a:lnTo>
                  <a:pt x="4042644" y="79002"/>
                </a:lnTo>
                <a:lnTo>
                  <a:pt x="4023033" y="35845"/>
                </a:lnTo>
                <a:lnTo>
                  <a:pt x="3995576" y="0"/>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57"/>
          <p:cNvSpPr/>
          <p:nvPr/>
        </p:nvSpPr>
        <p:spPr>
          <a:xfrm>
            <a:off x="642915" y="2203603"/>
            <a:ext cx="4241165" cy="355600"/>
          </a:xfrm>
          <a:custGeom>
            <a:rect b="b" l="l" r="r" t="t"/>
            <a:pathLst>
              <a:path extrusionOk="0" h="355600" w="4241165">
                <a:moveTo>
                  <a:pt x="4178006" y="8"/>
                </a:moveTo>
                <a:lnTo>
                  <a:pt x="62757" y="8"/>
                </a:lnTo>
                <a:lnTo>
                  <a:pt x="35301" y="35854"/>
                </a:lnTo>
                <a:lnTo>
                  <a:pt x="15689" y="79011"/>
                </a:lnTo>
                <a:lnTo>
                  <a:pt x="3922" y="127041"/>
                </a:lnTo>
                <a:lnTo>
                  <a:pt x="0" y="177509"/>
                </a:lnTo>
                <a:lnTo>
                  <a:pt x="3922" y="227976"/>
                </a:lnTo>
                <a:lnTo>
                  <a:pt x="15689" y="276007"/>
                </a:lnTo>
                <a:lnTo>
                  <a:pt x="35301" y="319163"/>
                </a:lnTo>
                <a:lnTo>
                  <a:pt x="62757" y="355009"/>
                </a:lnTo>
                <a:lnTo>
                  <a:pt x="4178006" y="355009"/>
                </a:lnTo>
                <a:lnTo>
                  <a:pt x="4205462" y="319163"/>
                </a:lnTo>
                <a:lnTo>
                  <a:pt x="4225074" y="276007"/>
                </a:lnTo>
                <a:lnTo>
                  <a:pt x="4236841" y="227976"/>
                </a:lnTo>
                <a:lnTo>
                  <a:pt x="4240764" y="177509"/>
                </a:lnTo>
                <a:lnTo>
                  <a:pt x="4236841" y="127041"/>
                </a:lnTo>
                <a:lnTo>
                  <a:pt x="4225074" y="79011"/>
                </a:lnTo>
                <a:lnTo>
                  <a:pt x="4205462" y="35854"/>
                </a:lnTo>
                <a:lnTo>
                  <a:pt x="4178006" y="8"/>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57"/>
          <p:cNvSpPr txBox="1"/>
          <p:nvPr>
            <p:ph type="title"/>
          </p:nvPr>
        </p:nvSpPr>
        <p:spPr>
          <a:xfrm>
            <a:off x="297500" y="0"/>
            <a:ext cx="8550910" cy="1126490"/>
          </a:xfrm>
          <a:prstGeom prst="rect">
            <a:avLst/>
          </a:prstGeom>
          <a:noFill/>
          <a:ln>
            <a:noFill/>
          </a:ln>
        </p:spPr>
        <p:txBody>
          <a:bodyPr anchorCtr="0" anchor="t" bIns="0" lIns="0" spcFirstLastPara="1" rIns="0" wrap="square" tIns="8875">
            <a:spAutoFit/>
          </a:bodyPr>
          <a:lstStyle/>
          <a:p>
            <a:pPr indent="-2594610" lvl="0" marL="2607310" marR="5080" rtl="0" algn="l">
              <a:lnSpc>
                <a:spcPct val="100699"/>
              </a:lnSpc>
              <a:spcBef>
                <a:spcPts val="0"/>
              </a:spcBef>
              <a:spcAft>
                <a:spcPts val="0"/>
              </a:spcAft>
              <a:buNone/>
            </a:pPr>
            <a:r>
              <a:rPr lang="en-US"/>
              <a:t>What Steps Can I Take to Secure IoT  Deployments?</a:t>
            </a:r>
            <a:endParaRPr/>
          </a:p>
        </p:txBody>
      </p:sp>
      <p:sp>
        <p:nvSpPr>
          <p:cNvPr id="513" name="Google Shape;513;p57"/>
          <p:cNvSpPr txBox="1"/>
          <p:nvPr/>
        </p:nvSpPr>
        <p:spPr>
          <a:xfrm>
            <a:off x="326299" y="1146354"/>
            <a:ext cx="4476750" cy="299720"/>
          </a:xfrm>
          <a:prstGeom prst="rect">
            <a:avLst/>
          </a:prstGeom>
          <a:noFill/>
          <a:ln>
            <a:noFill/>
          </a:ln>
        </p:spPr>
        <p:txBody>
          <a:bodyPr anchorCtr="0" anchor="t" bIns="0" lIns="0" spcFirstLastPara="1" rIns="0" wrap="square" tIns="12700">
            <a:spAutoFit/>
          </a:bodyPr>
          <a:lstStyle/>
          <a:p>
            <a:pPr indent="-367030" lvl="0" marL="379095"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Simplify security for IoT complexity</a:t>
            </a:r>
            <a:endParaRPr sz="1800">
              <a:solidFill>
                <a:schemeClr val="dk1"/>
              </a:solidFill>
              <a:latin typeface="Arial"/>
              <a:ea typeface="Arial"/>
              <a:cs typeface="Arial"/>
              <a:sym typeface="Arial"/>
            </a:endParaRPr>
          </a:p>
        </p:txBody>
      </p:sp>
      <p:sp>
        <p:nvSpPr>
          <p:cNvPr id="514" name="Google Shape;514;p57"/>
          <p:cNvSpPr txBox="1"/>
          <p:nvPr/>
        </p:nvSpPr>
        <p:spPr>
          <a:xfrm>
            <a:off x="326299" y="1422578"/>
            <a:ext cx="8558530" cy="5166360"/>
          </a:xfrm>
          <a:prstGeom prst="rect">
            <a:avLst/>
          </a:prstGeom>
          <a:noFill/>
          <a:ln>
            <a:noFill/>
          </a:ln>
        </p:spPr>
        <p:txBody>
          <a:bodyPr anchorCtr="0" anchor="t" bIns="0" lIns="0" spcFirstLastPara="1" rIns="0" wrap="square" tIns="10775">
            <a:spAutoFit/>
          </a:bodyPr>
          <a:lstStyle/>
          <a:p>
            <a:pPr indent="-367030" lvl="0" marL="836294" marR="5080" rtl="0" algn="l">
              <a:lnSpc>
                <a:spcPct val="100699"/>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Integrate across teams and infrastructure to coordinate a  comprehensive approach, from the physical devices and sensors  to your data in the cloud.</a:t>
            </a:r>
            <a:endParaRPr sz="1800">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Prepare for IoT security speciﬁcally</a:t>
            </a:r>
            <a:endParaRPr sz="1800">
              <a:solidFill>
                <a:schemeClr val="dk1"/>
              </a:solidFill>
              <a:latin typeface="Arial"/>
              <a:ea typeface="Arial"/>
              <a:cs typeface="Arial"/>
              <a:sym typeface="Arial"/>
            </a:endParaRPr>
          </a:p>
          <a:p>
            <a:pPr indent="-367030" lvl="1" marL="836294" marR="27940" rtl="0" algn="l">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Consider resource-constrained devices, geographic distribution  of deployments, and the number of devices within an IoT security  solution.</a:t>
            </a:r>
            <a:endParaRPr b="0" i="0" sz="1800" u="none" cap="none" strike="noStrike">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Get smart about security analytics and remediation</a:t>
            </a:r>
            <a:endParaRPr sz="1800">
              <a:solidFill>
                <a:schemeClr val="dk1"/>
              </a:solidFill>
              <a:latin typeface="Arial"/>
              <a:ea typeface="Arial"/>
              <a:cs typeface="Arial"/>
              <a:sym typeface="Arial"/>
            </a:endParaRPr>
          </a:p>
          <a:p>
            <a:pPr indent="-367030" lvl="1" marL="836294" marR="175895" rtl="0" algn="l">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Monitor everything connected to your IoT solution with security  posture management. Stack rank the suggestions based on  severity to decide what to ﬁx ﬁrst to reduce your risk. Make sure  to have threat monitoring in place to get alerts and address IoT  security threats quickly.</a:t>
            </a:r>
            <a:endParaRPr b="0" i="0" sz="1800" u="none" cap="none" strike="noStrike">
              <a:solidFill>
                <a:schemeClr val="dk1"/>
              </a:solidFill>
              <a:latin typeface="Arial"/>
              <a:ea typeface="Arial"/>
              <a:cs typeface="Arial"/>
              <a:sym typeface="Arial"/>
            </a:endParaRPr>
          </a:p>
          <a:p>
            <a:pPr indent="-367030" lvl="0" marL="379095" marR="0" rtl="0" algn="l">
              <a:lnSpc>
                <a:spcPct val="100000"/>
              </a:lnSpc>
              <a:spcBef>
                <a:spcPts val="15"/>
              </a:spcBef>
              <a:spcAft>
                <a:spcPts val="0"/>
              </a:spcAft>
              <a:buClr>
                <a:schemeClr val="dk1"/>
              </a:buClr>
              <a:buSzPts val="1800"/>
              <a:buFont typeface="Arial"/>
              <a:buChar char="●"/>
            </a:pPr>
            <a:r>
              <a:rPr lang="en-US" sz="1800">
                <a:solidFill>
                  <a:schemeClr val="dk1"/>
                </a:solidFill>
                <a:latin typeface="Arial"/>
                <a:ea typeface="Arial"/>
                <a:cs typeface="Arial"/>
                <a:sym typeface="Arial"/>
              </a:rPr>
              <a:t>Focus on customer and business data protection</a:t>
            </a:r>
            <a:endParaRPr sz="1800">
              <a:solidFill>
                <a:schemeClr val="dk1"/>
              </a:solidFill>
              <a:latin typeface="Arial"/>
              <a:ea typeface="Arial"/>
              <a:cs typeface="Arial"/>
              <a:sym typeface="Arial"/>
            </a:endParaRPr>
          </a:p>
          <a:p>
            <a:pPr indent="-367030" lvl="1" marL="836294" marR="371475" rtl="0" algn="l">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By tracking all your connected data stores, admins, and other  services that touch IoT, you can make sure your IoT apps are  protected and your security for IoT is effective.</a:t>
            </a:r>
            <a:endParaRPr b="0" i="0" sz="1800" u="none" cap="none" strike="noStrike">
              <a:solidFill>
                <a:schemeClr val="dk1"/>
              </a:solidFill>
              <a:latin typeface="Arial"/>
              <a:ea typeface="Arial"/>
              <a:cs typeface="Arial"/>
              <a:sym typeface="Arial"/>
            </a:endParaRPr>
          </a:p>
          <a:p>
            <a:pPr indent="0" lvl="0" marL="681355" marR="0" rtl="0" algn="l">
              <a:lnSpc>
                <a:spcPct val="100000"/>
              </a:lnSpc>
              <a:spcBef>
                <a:spcPts val="1115"/>
              </a:spcBef>
              <a:spcAft>
                <a:spcPts val="0"/>
              </a:spcAft>
              <a:buNone/>
            </a:pPr>
            <a:r>
              <a:rPr lang="en-US" sz="2000">
                <a:solidFill>
                  <a:schemeClr val="dk1"/>
                </a:solidFill>
                <a:latin typeface="Palatino Linotype"/>
                <a:ea typeface="Palatino Linotype"/>
                <a:cs typeface="Palatino Linotype"/>
                <a:sym typeface="Palatino Linotype"/>
              </a:rPr>
              <a:t>Plan  for attack routine</a:t>
            </a:r>
            <a:endParaRPr sz="2000">
              <a:solidFill>
                <a:schemeClr val="dk1"/>
              </a:solidFill>
              <a:latin typeface="Palatino Linotype"/>
              <a:ea typeface="Palatino Linotype"/>
              <a:cs typeface="Palatino Linotype"/>
              <a:sym typeface="Palatino Linotype"/>
            </a:endParaRPr>
          </a:p>
        </p:txBody>
      </p:sp>
      <p:sp>
        <p:nvSpPr>
          <p:cNvPr id="515" name="Google Shape;515;p57"/>
          <p:cNvSpPr txBox="1"/>
          <p:nvPr/>
        </p:nvSpPr>
        <p:spPr>
          <a:xfrm>
            <a:off x="4928222" y="1038275"/>
            <a:ext cx="143637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Palatino Linotype"/>
                <a:ea typeface="Palatino Linotype"/>
                <a:cs typeface="Palatino Linotype"/>
                <a:sym typeface="Palatino Linotype"/>
              </a:rPr>
              <a:t>keep it simple</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9" name="Shape 519"/>
        <p:cNvGrpSpPr/>
        <p:nvPr/>
      </p:nvGrpSpPr>
      <p:grpSpPr>
        <a:xfrm>
          <a:off x="0" y="0"/>
          <a:ext cx="0" cy="0"/>
          <a:chOff x="0" y="0"/>
          <a:chExt cx="0" cy="0"/>
        </a:xfrm>
      </p:grpSpPr>
      <p:sp>
        <p:nvSpPr>
          <p:cNvPr id="520" name="Google Shape;520;p58"/>
          <p:cNvSpPr/>
          <p:nvPr/>
        </p:nvSpPr>
        <p:spPr>
          <a:xfrm>
            <a:off x="1642757" y="907465"/>
            <a:ext cx="3780154" cy="835660"/>
          </a:xfrm>
          <a:custGeom>
            <a:rect b="b" l="l" r="r" t="t"/>
            <a:pathLst>
              <a:path extrusionOk="0" h="835660" w="3780154">
                <a:moveTo>
                  <a:pt x="3779977" y="573989"/>
                </a:moveTo>
                <a:lnTo>
                  <a:pt x="3774440" y="525335"/>
                </a:lnTo>
                <a:lnTo>
                  <a:pt x="3763378" y="478548"/>
                </a:lnTo>
                <a:lnTo>
                  <a:pt x="3746779" y="434898"/>
                </a:lnTo>
                <a:lnTo>
                  <a:pt x="3724656" y="395617"/>
                </a:lnTo>
                <a:lnTo>
                  <a:pt x="3696995" y="361950"/>
                </a:lnTo>
                <a:lnTo>
                  <a:pt x="3057614" y="361950"/>
                </a:lnTo>
                <a:lnTo>
                  <a:pt x="3059595" y="356755"/>
                </a:lnTo>
                <a:lnTo>
                  <a:pt x="3070656" y="309981"/>
                </a:lnTo>
                <a:lnTo>
                  <a:pt x="3076194" y="261315"/>
                </a:lnTo>
                <a:lnTo>
                  <a:pt x="3076194" y="212039"/>
                </a:lnTo>
                <a:lnTo>
                  <a:pt x="3070656" y="163385"/>
                </a:lnTo>
                <a:lnTo>
                  <a:pt x="3059595" y="116598"/>
                </a:lnTo>
                <a:lnTo>
                  <a:pt x="3042996" y="72948"/>
                </a:lnTo>
                <a:lnTo>
                  <a:pt x="3020872" y="33667"/>
                </a:lnTo>
                <a:lnTo>
                  <a:pt x="2993212" y="0"/>
                </a:lnTo>
                <a:lnTo>
                  <a:pt x="340842" y="0"/>
                </a:lnTo>
                <a:lnTo>
                  <a:pt x="313182" y="33667"/>
                </a:lnTo>
                <a:lnTo>
                  <a:pt x="291058" y="72948"/>
                </a:lnTo>
                <a:lnTo>
                  <a:pt x="274459" y="116598"/>
                </a:lnTo>
                <a:lnTo>
                  <a:pt x="263398" y="163385"/>
                </a:lnTo>
                <a:lnTo>
                  <a:pt x="257860" y="212039"/>
                </a:lnTo>
                <a:lnTo>
                  <a:pt x="257860" y="261315"/>
                </a:lnTo>
                <a:lnTo>
                  <a:pt x="263398" y="309981"/>
                </a:lnTo>
                <a:lnTo>
                  <a:pt x="274459" y="356755"/>
                </a:lnTo>
                <a:lnTo>
                  <a:pt x="276428" y="361950"/>
                </a:lnTo>
                <a:lnTo>
                  <a:pt x="82981" y="361950"/>
                </a:lnTo>
                <a:lnTo>
                  <a:pt x="55321" y="395617"/>
                </a:lnTo>
                <a:lnTo>
                  <a:pt x="33197" y="434898"/>
                </a:lnTo>
                <a:lnTo>
                  <a:pt x="16598" y="478548"/>
                </a:lnTo>
                <a:lnTo>
                  <a:pt x="5537" y="525335"/>
                </a:lnTo>
                <a:lnTo>
                  <a:pt x="0" y="573989"/>
                </a:lnTo>
                <a:lnTo>
                  <a:pt x="0" y="623265"/>
                </a:lnTo>
                <a:lnTo>
                  <a:pt x="5537" y="671931"/>
                </a:lnTo>
                <a:lnTo>
                  <a:pt x="16598" y="718705"/>
                </a:lnTo>
                <a:lnTo>
                  <a:pt x="33197" y="762368"/>
                </a:lnTo>
                <a:lnTo>
                  <a:pt x="55321" y="801649"/>
                </a:lnTo>
                <a:lnTo>
                  <a:pt x="82981" y="835304"/>
                </a:lnTo>
                <a:lnTo>
                  <a:pt x="3696995" y="835304"/>
                </a:lnTo>
                <a:lnTo>
                  <a:pt x="3724656" y="801649"/>
                </a:lnTo>
                <a:lnTo>
                  <a:pt x="3746779" y="762368"/>
                </a:lnTo>
                <a:lnTo>
                  <a:pt x="3763378" y="718705"/>
                </a:lnTo>
                <a:lnTo>
                  <a:pt x="3774440" y="671931"/>
                </a:lnTo>
                <a:lnTo>
                  <a:pt x="3779977" y="623265"/>
                </a:lnTo>
                <a:lnTo>
                  <a:pt x="3779977" y="573989"/>
                </a:lnTo>
                <a:close/>
              </a:path>
            </a:pathLst>
          </a:custGeom>
          <a:solidFill>
            <a:srgbClr val="FFD1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58"/>
          <p:cNvSpPr txBox="1"/>
          <p:nvPr>
            <p:ph type="title"/>
          </p:nvPr>
        </p:nvSpPr>
        <p:spPr>
          <a:xfrm>
            <a:off x="694807" y="0"/>
            <a:ext cx="7754620" cy="1012190"/>
          </a:xfrm>
          <a:prstGeom prst="rect">
            <a:avLst/>
          </a:prstGeom>
          <a:noFill/>
          <a:ln>
            <a:noFill/>
          </a:ln>
        </p:spPr>
        <p:txBody>
          <a:bodyPr anchorCtr="0" anchor="t" bIns="0" lIns="0" spcFirstLastPara="1" rIns="0" wrap="square" tIns="122550">
            <a:spAutoFit/>
          </a:bodyPr>
          <a:lstStyle/>
          <a:p>
            <a:pPr indent="-2472055" lvl="0" marL="2484120" marR="5080" rtl="0" algn="l">
              <a:lnSpc>
                <a:spcPct val="79900"/>
              </a:lnSpc>
              <a:spcBef>
                <a:spcPts val="0"/>
              </a:spcBef>
              <a:spcAft>
                <a:spcPts val="0"/>
              </a:spcAft>
              <a:buNone/>
            </a:pPr>
            <a:r>
              <a:rPr lang="en-US"/>
              <a:t>How to Secure IoT Devices in the  Enterprise?</a:t>
            </a:r>
            <a:endParaRPr/>
          </a:p>
        </p:txBody>
      </p:sp>
      <p:sp>
        <p:nvSpPr>
          <p:cNvPr id="522" name="Google Shape;522;p58"/>
          <p:cNvSpPr txBox="1"/>
          <p:nvPr/>
        </p:nvSpPr>
        <p:spPr>
          <a:xfrm>
            <a:off x="312799" y="975230"/>
            <a:ext cx="8495030" cy="2200910"/>
          </a:xfrm>
          <a:prstGeom prst="rect">
            <a:avLst/>
          </a:prstGeom>
          <a:noFill/>
          <a:ln>
            <a:noFill/>
          </a:ln>
        </p:spPr>
        <p:txBody>
          <a:bodyPr anchorCtr="0" anchor="t" bIns="0" lIns="0" spcFirstLastPara="1" rIns="0" wrap="square" tIns="12700">
            <a:spAutoFit/>
          </a:bodyPr>
          <a:lstStyle/>
          <a:p>
            <a:pPr indent="-412750" lvl="0" marL="424815" marR="0" rtl="0" algn="l">
              <a:lnSpc>
                <a:spcPct val="119375"/>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Employ Device Discovery for Complete Visibility.</a:t>
            </a:r>
            <a:endParaRPr sz="2400">
              <a:solidFill>
                <a:schemeClr val="dk1"/>
              </a:solidFill>
              <a:latin typeface="Arial"/>
              <a:ea typeface="Arial"/>
              <a:cs typeface="Arial"/>
              <a:sym typeface="Arial"/>
            </a:endParaRPr>
          </a:p>
          <a:p>
            <a:pPr indent="-412750" lvl="0" marL="424815" marR="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Apply Network Segmentation for Stronger Defense.</a:t>
            </a:r>
            <a:endParaRPr sz="2400">
              <a:solidFill>
                <a:schemeClr val="dk1"/>
              </a:solidFill>
              <a:latin typeface="Arial"/>
              <a:ea typeface="Arial"/>
              <a:cs typeface="Arial"/>
              <a:sym typeface="Arial"/>
            </a:endParaRPr>
          </a:p>
          <a:p>
            <a:pPr indent="-412750" lvl="0" marL="424815" marR="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Adopt Secure Password Practices.</a:t>
            </a:r>
            <a:endParaRPr sz="2400">
              <a:solidFill>
                <a:schemeClr val="dk1"/>
              </a:solidFill>
              <a:latin typeface="Arial"/>
              <a:ea typeface="Arial"/>
              <a:cs typeface="Arial"/>
              <a:sym typeface="Arial"/>
            </a:endParaRPr>
          </a:p>
          <a:p>
            <a:pPr indent="-412750" lvl="0" marL="424815" marR="705485" rtl="0" algn="l">
              <a:lnSpc>
                <a:spcPct val="118750"/>
              </a:lnSpc>
              <a:spcBef>
                <a:spcPts val="105"/>
              </a:spcBef>
              <a:spcAft>
                <a:spcPts val="0"/>
              </a:spcAft>
              <a:buClr>
                <a:schemeClr val="dk1"/>
              </a:buClr>
              <a:buSzPts val="2400"/>
              <a:buFont typeface="Arial"/>
              <a:buChar char="●"/>
            </a:pPr>
            <a:r>
              <a:rPr lang="en-US" sz="2400">
                <a:solidFill>
                  <a:schemeClr val="dk1"/>
                </a:solidFill>
                <a:latin typeface="Arial"/>
                <a:ea typeface="Arial"/>
                <a:cs typeface="Arial"/>
                <a:sym typeface="Arial"/>
              </a:rPr>
              <a:t>Continue to Patch and Update Firmware When  Available.</a:t>
            </a:r>
            <a:endParaRPr sz="2400">
              <a:solidFill>
                <a:schemeClr val="dk1"/>
              </a:solidFill>
              <a:latin typeface="Arial"/>
              <a:ea typeface="Arial"/>
              <a:cs typeface="Arial"/>
              <a:sym typeface="Arial"/>
            </a:endParaRPr>
          </a:p>
          <a:p>
            <a:pPr indent="-412750" lvl="0" marL="424815" marR="0" rtl="0" algn="l">
              <a:lnSpc>
                <a:spcPct val="115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Actively Monitor IoT Devices at All Times.</a:t>
            </a:r>
            <a:endParaRPr sz="2400">
              <a:solidFill>
                <a:schemeClr val="dk1"/>
              </a:solidFill>
              <a:latin typeface="Arial"/>
              <a:ea typeface="Arial"/>
              <a:cs typeface="Arial"/>
              <a:sym typeface="Arial"/>
            </a:endParaRPr>
          </a:p>
        </p:txBody>
      </p:sp>
      <p:pic>
        <p:nvPicPr>
          <p:cNvPr id="523" name="Google Shape;523;p58"/>
          <p:cNvPicPr preferRelativeResize="0"/>
          <p:nvPr/>
        </p:nvPicPr>
        <p:blipFill rotWithShape="1">
          <a:blip r:embed="rId3">
            <a:alphaModFix/>
          </a:blip>
          <a:srcRect b="0" l="0" r="0" t="0"/>
          <a:stretch/>
        </p:blipFill>
        <p:spPr>
          <a:xfrm>
            <a:off x="1035049" y="3239211"/>
            <a:ext cx="7060273" cy="3265856"/>
          </a:xfrm>
          <a:prstGeom prst="rect">
            <a:avLst/>
          </a:prstGeom>
          <a:noFill/>
          <a:ln>
            <a:noFill/>
          </a:ln>
        </p:spPr>
      </p:pic>
      <p:sp>
        <p:nvSpPr>
          <p:cNvPr id="524" name="Google Shape;524;p58"/>
          <p:cNvSpPr/>
          <p:nvPr/>
        </p:nvSpPr>
        <p:spPr>
          <a:xfrm>
            <a:off x="3668416" y="2931512"/>
            <a:ext cx="328930" cy="258445"/>
          </a:xfrm>
          <a:custGeom>
            <a:rect b="b" l="l" r="r" t="t"/>
            <a:pathLst>
              <a:path extrusionOk="0" h="258444" w="328929">
                <a:moveTo>
                  <a:pt x="164442" y="0"/>
                </a:moveTo>
                <a:lnTo>
                  <a:pt x="164121" y="48200"/>
                </a:lnTo>
                <a:lnTo>
                  <a:pt x="161873" y="94886"/>
                </a:lnTo>
                <a:lnTo>
                  <a:pt x="155771" y="138544"/>
                </a:lnTo>
                <a:lnTo>
                  <a:pt x="143887" y="177659"/>
                </a:lnTo>
                <a:lnTo>
                  <a:pt x="124295" y="210718"/>
                </a:lnTo>
                <a:lnTo>
                  <a:pt x="95068" y="236206"/>
                </a:lnTo>
                <a:lnTo>
                  <a:pt x="54278" y="252609"/>
                </a:lnTo>
                <a:lnTo>
                  <a:pt x="0" y="258413"/>
                </a:lnTo>
                <a:lnTo>
                  <a:pt x="328887" y="258413"/>
                </a:lnTo>
                <a:lnTo>
                  <a:pt x="274607" y="252609"/>
                </a:lnTo>
                <a:lnTo>
                  <a:pt x="233817" y="236206"/>
                </a:lnTo>
                <a:lnTo>
                  <a:pt x="204590" y="210718"/>
                </a:lnTo>
                <a:lnTo>
                  <a:pt x="184998" y="177659"/>
                </a:lnTo>
                <a:lnTo>
                  <a:pt x="173114" y="138544"/>
                </a:lnTo>
                <a:lnTo>
                  <a:pt x="167012" y="94886"/>
                </a:lnTo>
                <a:lnTo>
                  <a:pt x="164764" y="48200"/>
                </a:lnTo>
                <a:lnTo>
                  <a:pt x="164442" y="0"/>
                </a:lnTo>
                <a:close/>
              </a:path>
            </a:pathLst>
          </a:custGeom>
          <a:solidFill>
            <a:srgbClr val="0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 name="Shape 85"/>
        <p:cNvGrpSpPr/>
        <p:nvPr/>
      </p:nvGrpSpPr>
      <p:grpSpPr>
        <a:xfrm>
          <a:off x="0" y="0"/>
          <a:ext cx="0" cy="0"/>
          <a:chOff x="0" y="0"/>
          <a:chExt cx="0" cy="0"/>
        </a:xfrm>
      </p:grpSpPr>
      <p:grpSp>
        <p:nvGrpSpPr>
          <p:cNvPr id="86" name="Google Shape;86;p11"/>
          <p:cNvGrpSpPr/>
          <p:nvPr/>
        </p:nvGrpSpPr>
        <p:grpSpPr>
          <a:xfrm>
            <a:off x="1919352" y="2558085"/>
            <a:ext cx="5305325" cy="3833915"/>
            <a:chOff x="1919352" y="2558085"/>
            <a:chExt cx="5305325" cy="3833915"/>
          </a:xfrm>
        </p:grpSpPr>
        <p:pic>
          <p:nvPicPr>
            <p:cNvPr id="87" name="Google Shape;87;p11"/>
            <p:cNvPicPr preferRelativeResize="0"/>
            <p:nvPr/>
          </p:nvPicPr>
          <p:blipFill rotWithShape="1">
            <a:blip r:embed="rId3">
              <a:alphaModFix/>
            </a:blip>
            <a:srcRect b="0" l="0" r="0" t="0"/>
            <a:stretch/>
          </p:blipFill>
          <p:spPr>
            <a:xfrm>
              <a:off x="1919352" y="2558085"/>
              <a:ext cx="5305325" cy="3833915"/>
            </a:xfrm>
            <a:prstGeom prst="rect">
              <a:avLst/>
            </a:prstGeom>
            <a:noFill/>
            <a:ln>
              <a:noFill/>
            </a:ln>
          </p:spPr>
        </p:pic>
        <p:sp>
          <p:nvSpPr>
            <p:cNvPr id="88" name="Google Shape;88;p11"/>
            <p:cNvSpPr/>
            <p:nvPr/>
          </p:nvSpPr>
          <p:spPr>
            <a:xfrm>
              <a:off x="3230124" y="3548800"/>
              <a:ext cx="3230245" cy="457200"/>
            </a:xfrm>
            <a:custGeom>
              <a:rect b="b" l="l" r="r" t="t"/>
              <a:pathLst>
                <a:path extrusionOk="0" h="457200" w="3230245">
                  <a:moveTo>
                    <a:pt x="0" y="76201"/>
                  </a:moveTo>
                  <a:lnTo>
                    <a:pt x="5988" y="46540"/>
                  </a:lnTo>
                  <a:lnTo>
                    <a:pt x="22318" y="22318"/>
                  </a:lnTo>
                  <a:lnTo>
                    <a:pt x="46540" y="5988"/>
                  </a:lnTo>
                  <a:lnTo>
                    <a:pt x="76201" y="0"/>
                  </a:lnTo>
                  <a:lnTo>
                    <a:pt x="3153898" y="0"/>
                  </a:lnTo>
                  <a:lnTo>
                    <a:pt x="3196175" y="12802"/>
                  </a:lnTo>
                  <a:lnTo>
                    <a:pt x="3224299" y="47040"/>
                  </a:lnTo>
                  <a:lnTo>
                    <a:pt x="3230099" y="76201"/>
                  </a:lnTo>
                  <a:lnTo>
                    <a:pt x="3230099" y="380998"/>
                  </a:lnTo>
                  <a:lnTo>
                    <a:pt x="3224111" y="410659"/>
                  </a:lnTo>
                  <a:lnTo>
                    <a:pt x="3207781" y="434881"/>
                  </a:lnTo>
                  <a:lnTo>
                    <a:pt x="3183559" y="451211"/>
                  </a:lnTo>
                  <a:lnTo>
                    <a:pt x="3153898" y="457199"/>
                  </a:lnTo>
                  <a:lnTo>
                    <a:pt x="76201" y="457199"/>
                  </a:lnTo>
                  <a:lnTo>
                    <a:pt x="46540" y="451211"/>
                  </a:lnTo>
                  <a:lnTo>
                    <a:pt x="22318" y="434881"/>
                  </a:lnTo>
                  <a:lnTo>
                    <a:pt x="5988" y="410659"/>
                  </a:lnTo>
                  <a:lnTo>
                    <a:pt x="0" y="380998"/>
                  </a:lnTo>
                  <a:lnTo>
                    <a:pt x="0" y="76201"/>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1"/>
          <p:cNvSpPr txBox="1"/>
          <p:nvPr/>
        </p:nvSpPr>
        <p:spPr>
          <a:xfrm>
            <a:off x="279324" y="1216283"/>
            <a:ext cx="8138159" cy="1115060"/>
          </a:xfrm>
          <a:prstGeom prst="rect">
            <a:avLst/>
          </a:prstGeom>
          <a:noFill/>
          <a:ln>
            <a:noFill/>
          </a:ln>
        </p:spPr>
        <p:txBody>
          <a:bodyPr anchorCtr="0" anchor="t" bIns="0" lIns="0" spcFirstLastPara="1" rIns="0" wrap="square" tIns="27925">
            <a:spAutoFit/>
          </a:bodyPr>
          <a:lstStyle/>
          <a:p>
            <a:pPr indent="-412750" lvl="0" marL="42481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 Thonny, click on ‘</a:t>
            </a:r>
            <a:r>
              <a:rPr b="1" lang="en-US" sz="2400">
                <a:solidFill>
                  <a:schemeClr val="dk1"/>
                </a:solidFill>
                <a:latin typeface="Arial"/>
                <a:ea typeface="Arial"/>
                <a:cs typeface="Arial"/>
                <a:sym typeface="Arial"/>
              </a:rPr>
              <a:t>Tools</a:t>
            </a:r>
            <a:r>
              <a:rPr lang="en-US" sz="2400">
                <a:solidFill>
                  <a:schemeClr val="dk1"/>
                </a:solidFill>
                <a:latin typeface="Arial"/>
                <a:ea typeface="Arial"/>
                <a:cs typeface="Arial"/>
                <a:sym typeface="Arial"/>
              </a:rPr>
              <a:t>’ -&gt; ‘</a:t>
            </a:r>
            <a:r>
              <a:rPr b="1" lang="en-US" sz="2400">
                <a:solidFill>
                  <a:schemeClr val="dk1"/>
                </a:solidFill>
                <a:latin typeface="Arial"/>
                <a:ea typeface="Arial"/>
                <a:cs typeface="Arial"/>
                <a:sym typeface="Arial"/>
              </a:rPr>
              <a:t>Manage packages…</a:t>
            </a:r>
            <a:r>
              <a:rPr lang="en-US" sz="2400">
                <a:solidFill>
                  <a:schemeClr val="dk1"/>
                </a:solidFill>
                <a:latin typeface="Arial"/>
                <a:ea typeface="Arial"/>
                <a:cs typeface="Arial"/>
                <a:sym typeface="Arial"/>
              </a:rPr>
              <a:t>’  and type ‘</a:t>
            </a:r>
            <a:r>
              <a:rPr b="1" lang="en-US" sz="2400">
                <a:solidFill>
                  <a:schemeClr val="dk1"/>
                </a:solidFill>
                <a:latin typeface="Arial"/>
                <a:ea typeface="Arial"/>
                <a:cs typeface="Arial"/>
                <a:sym typeface="Arial"/>
              </a:rPr>
              <a:t>upip</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a:p>
            <a:pPr indent="-412750" lvl="0" marL="424815" marR="0" rtl="0" algn="l">
              <a:lnSpc>
                <a:spcPct val="115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Select the micropython version and install it.</a:t>
            </a:r>
            <a:endParaRPr sz="2400">
              <a:solidFill>
                <a:schemeClr val="dk1"/>
              </a:solidFill>
              <a:latin typeface="Arial"/>
              <a:ea typeface="Arial"/>
              <a:cs typeface="Arial"/>
              <a:sym typeface="Arial"/>
            </a:endParaRPr>
          </a:p>
        </p:txBody>
      </p:sp>
      <p:sp>
        <p:nvSpPr>
          <p:cNvPr id="90" name="Google Shape;90;p11"/>
          <p:cNvSpPr txBox="1"/>
          <p:nvPr/>
        </p:nvSpPr>
        <p:spPr>
          <a:xfrm>
            <a:off x="7913767" y="6433150"/>
            <a:ext cx="167005" cy="167640"/>
          </a:xfrm>
          <a:prstGeom prst="rect">
            <a:avLst/>
          </a:prstGeom>
          <a:noFill/>
          <a:ln>
            <a:noFill/>
          </a:ln>
        </p:spPr>
        <p:txBody>
          <a:bodyPr anchorCtr="0" anchor="t" bIns="0" lIns="0" spcFirstLastPara="1" rIns="0" wrap="square" tIns="625">
            <a:spAutoFit/>
          </a:bodyPr>
          <a:lstStyle/>
          <a:p>
            <a:pPr indent="0" lvl="0" marL="12700" marR="0" rtl="0" algn="l">
              <a:lnSpc>
                <a:spcPct val="100000"/>
              </a:lnSpc>
              <a:spcBef>
                <a:spcPts val="0"/>
              </a:spcBef>
              <a:spcAft>
                <a:spcPts val="0"/>
              </a:spcAft>
              <a:buNone/>
            </a:pPr>
            <a:r>
              <a:rPr lang="en-US" sz="1000">
                <a:solidFill>
                  <a:schemeClr val="dk1"/>
                </a:solidFill>
                <a:latin typeface="Arial"/>
                <a:ea typeface="Arial"/>
                <a:cs typeface="Arial"/>
                <a:sym typeface="Arial"/>
              </a:rPr>
              <a:t>85</a:t>
            </a:r>
            <a:endParaRPr sz="1000">
              <a:solidFill>
                <a:schemeClr val="dk1"/>
              </a:solidFill>
              <a:latin typeface="Arial"/>
              <a:ea typeface="Arial"/>
              <a:cs typeface="Arial"/>
              <a:sym typeface="Arial"/>
            </a:endParaRPr>
          </a:p>
        </p:txBody>
      </p:sp>
      <p:sp>
        <p:nvSpPr>
          <p:cNvPr id="91" name="Google Shape;91;p11"/>
          <p:cNvSpPr txBox="1"/>
          <p:nvPr>
            <p:ph type="title"/>
          </p:nvPr>
        </p:nvSpPr>
        <p:spPr>
          <a:xfrm>
            <a:off x="701437" y="281429"/>
            <a:ext cx="774255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Install upip MicroPython Library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 name="Shape 95"/>
        <p:cNvGrpSpPr/>
        <p:nvPr/>
      </p:nvGrpSpPr>
      <p:grpSpPr>
        <a:xfrm>
          <a:off x="0" y="0"/>
          <a:ext cx="0" cy="0"/>
          <a:chOff x="0" y="0"/>
          <a:chExt cx="0" cy="0"/>
        </a:xfrm>
      </p:grpSpPr>
      <p:sp>
        <p:nvSpPr>
          <p:cNvPr id="96" name="Google Shape;96;p5"/>
          <p:cNvSpPr txBox="1"/>
          <p:nvPr>
            <p:ph type="title"/>
          </p:nvPr>
        </p:nvSpPr>
        <p:spPr>
          <a:xfrm>
            <a:off x="1269739" y="233654"/>
            <a:ext cx="66052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Installing a Python Package</a:t>
            </a:r>
            <a:endParaRPr/>
          </a:p>
        </p:txBody>
      </p:sp>
      <p:sp>
        <p:nvSpPr>
          <p:cNvPr id="97" name="Google Shape;97;p5"/>
          <p:cNvSpPr txBox="1"/>
          <p:nvPr/>
        </p:nvSpPr>
        <p:spPr>
          <a:xfrm>
            <a:off x="246905" y="1028249"/>
            <a:ext cx="8288655" cy="2059305"/>
          </a:xfrm>
          <a:prstGeom prst="rect">
            <a:avLst/>
          </a:prstGeom>
          <a:noFill/>
          <a:ln>
            <a:noFill/>
          </a:ln>
        </p:spPr>
        <p:txBody>
          <a:bodyPr anchorCtr="0" anchor="t" bIns="0" lIns="0" spcFirstLastPara="1" rIns="0" wrap="square" tIns="24750">
            <a:spAutoFit/>
          </a:bodyPr>
          <a:lstStyle/>
          <a:p>
            <a:pPr indent="-397510" lvl="0" marL="417194" marR="104775" rtl="0" algn="l">
              <a:lnSpc>
                <a:spcPct val="119545"/>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To allow us to communicate between the Raspberry Pi  Pico W and the IoT Hub, we’ll be using MQTT.</a:t>
            </a:r>
            <a:endParaRPr b="0" i="0" sz="2200" u="none" cap="none" strike="noStrike">
              <a:solidFill>
                <a:schemeClr val="dk1"/>
              </a:solidFill>
              <a:latin typeface="Arial"/>
              <a:ea typeface="Arial"/>
              <a:cs typeface="Arial"/>
              <a:sym typeface="Arial"/>
            </a:endParaRPr>
          </a:p>
          <a:p>
            <a:pPr indent="-405129" lvl="0" marL="417194" marR="0" rtl="0" algn="l">
              <a:lnSpc>
                <a:spcPct val="119545"/>
              </a:lnSpc>
              <a:spcBef>
                <a:spcPts val="0"/>
              </a:spcBef>
              <a:spcAft>
                <a:spcPts val="0"/>
              </a:spcAft>
              <a:buClr>
                <a:schemeClr val="dk1"/>
              </a:buClr>
              <a:buSzPts val="2300"/>
              <a:buFont typeface="Arial"/>
              <a:buChar char="●"/>
            </a:pPr>
            <a:r>
              <a:rPr b="0" i="0" lang="en-US" sz="2200" u="none" cap="none" strike="noStrike">
                <a:solidFill>
                  <a:schemeClr val="dk1"/>
                </a:solidFill>
                <a:latin typeface="Arial"/>
                <a:ea typeface="Arial"/>
                <a:cs typeface="Arial"/>
                <a:sym typeface="Arial"/>
              </a:rPr>
              <a:t>To enable this, we’re going to download a MicroPython</a:t>
            </a:r>
            <a:endParaRPr b="0" i="0" sz="2200" u="none" cap="none" strike="noStrike">
              <a:solidFill>
                <a:schemeClr val="dk1"/>
              </a:solidFill>
              <a:latin typeface="Arial"/>
              <a:ea typeface="Arial"/>
              <a:cs typeface="Arial"/>
              <a:sym typeface="Arial"/>
            </a:endParaRPr>
          </a:p>
          <a:p>
            <a:pPr indent="0" lvl="0" marL="417194" marR="175895" rtl="0" algn="l">
              <a:lnSpc>
                <a:spcPct val="101200"/>
              </a:lnSpc>
              <a:spcBef>
                <a:spcPts val="5"/>
              </a:spcBef>
              <a:spcAft>
                <a:spcPts val="0"/>
              </a:spcAft>
              <a:buNone/>
            </a:pPr>
            <a:r>
              <a:rPr b="0" i="0" lang="en-US" sz="2200" u="none" cap="none" strike="noStrike">
                <a:solidFill>
                  <a:schemeClr val="dk1"/>
                </a:solidFill>
                <a:latin typeface="Arial"/>
                <a:ea typeface="Arial"/>
                <a:cs typeface="Arial"/>
                <a:sym typeface="Arial"/>
              </a:rPr>
              <a:t>IDE (“Thonny”), install the latest ﬁrmware and install a  micropython module called “umqtt.simple”  (</a:t>
            </a:r>
            <a:r>
              <a:rPr b="0" i="0" lang="en-US" sz="2200" u="sng" cap="none" strike="noStrike">
                <a:solidFill>
                  <a:srgbClr val="0066CC"/>
                </a:solidFill>
                <a:latin typeface="Arial"/>
                <a:ea typeface="Arial"/>
                <a:cs typeface="Arial"/>
                <a:sym typeface="Arial"/>
                <a:hlinkClick r:id="rId3">
                  <a:extLst>
                    <a:ext uri="{A12FA001-AC4F-418D-AE19-62706E023703}">
                      <ahyp:hlinkClr val="tx"/>
                    </a:ext>
                  </a:extLst>
                </a:hlinkClick>
              </a:rPr>
              <a:t>https://pypi.org/project/micropython-umqtt.simple/</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Arial"/>
              <a:ea typeface="Arial"/>
              <a:cs typeface="Arial"/>
              <a:sym typeface="Arial"/>
            </a:endParaRPr>
          </a:p>
        </p:txBody>
      </p:sp>
      <p:pic>
        <p:nvPicPr>
          <p:cNvPr id="98" name="Google Shape;98;p5"/>
          <p:cNvPicPr preferRelativeResize="0"/>
          <p:nvPr/>
        </p:nvPicPr>
        <p:blipFill rotWithShape="1">
          <a:blip r:embed="rId4">
            <a:alphaModFix/>
          </a:blip>
          <a:srcRect b="0" l="0" r="0" t="0"/>
          <a:stretch/>
        </p:blipFill>
        <p:spPr>
          <a:xfrm>
            <a:off x="721025" y="3725999"/>
            <a:ext cx="7701949" cy="2482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 name="Shape 102"/>
        <p:cNvGrpSpPr/>
        <p:nvPr/>
      </p:nvGrpSpPr>
      <p:grpSpPr>
        <a:xfrm>
          <a:off x="0" y="0"/>
          <a:ext cx="0" cy="0"/>
          <a:chOff x="0" y="0"/>
          <a:chExt cx="0" cy="0"/>
        </a:xfrm>
      </p:grpSpPr>
      <p:sp>
        <p:nvSpPr>
          <p:cNvPr id="103" name="Google Shape;103;p4"/>
          <p:cNvSpPr txBox="1"/>
          <p:nvPr>
            <p:ph type="title"/>
          </p:nvPr>
        </p:nvSpPr>
        <p:spPr>
          <a:xfrm>
            <a:off x="3187240" y="72179"/>
            <a:ext cx="27698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Thonny IDE</a:t>
            </a:r>
            <a:endParaRPr/>
          </a:p>
        </p:txBody>
      </p:sp>
      <p:sp>
        <p:nvSpPr>
          <p:cNvPr id="104" name="Google Shape;104;p4"/>
          <p:cNvSpPr txBox="1"/>
          <p:nvPr/>
        </p:nvSpPr>
        <p:spPr>
          <a:xfrm>
            <a:off x="247397" y="966508"/>
            <a:ext cx="8242934" cy="1115060"/>
          </a:xfrm>
          <a:prstGeom prst="rect">
            <a:avLst/>
          </a:prstGeom>
          <a:noFill/>
          <a:ln>
            <a:noFill/>
          </a:ln>
        </p:spPr>
        <p:txBody>
          <a:bodyPr anchorCtr="0" anchor="t" bIns="0" lIns="0" spcFirstLastPara="1" rIns="0" wrap="square" tIns="12700">
            <a:spAutoFit/>
          </a:bodyPr>
          <a:lstStyle/>
          <a:p>
            <a:pPr indent="-347980" lvl="0" marL="360045" marR="0" rtl="0" algn="l">
              <a:lnSpc>
                <a:spcPct val="119375"/>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Before proceeding, there are a few steps required.</a:t>
            </a:r>
            <a:endParaRPr b="0" i="0" sz="2400" u="none" cap="none" strike="noStrike">
              <a:solidFill>
                <a:schemeClr val="dk1"/>
              </a:solidFill>
              <a:latin typeface="Arial"/>
              <a:ea typeface="Arial"/>
              <a:cs typeface="Arial"/>
              <a:sym typeface="Arial"/>
            </a:endParaRPr>
          </a:p>
          <a:p>
            <a:pPr indent="-347980" lvl="0" marL="360045" marR="426719" rtl="0" algn="l">
              <a:lnSpc>
                <a:spcPct val="118750"/>
              </a:lnSpc>
              <a:spcBef>
                <a:spcPts val="10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Thonny and in the Python shell, write the  following lines to connect the Pi Pico W to Wi-Fi:</a:t>
            </a:r>
            <a:endParaRPr b="0" i="0" sz="2400" u="none" cap="none" strike="noStrike">
              <a:solidFill>
                <a:schemeClr val="dk1"/>
              </a:solidFill>
              <a:latin typeface="Arial"/>
              <a:ea typeface="Arial"/>
              <a:cs typeface="Arial"/>
              <a:sym typeface="Arial"/>
            </a:endParaRPr>
          </a:p>
        </p:txBody>
      </p:sp>
      <p:sp>
        <p:nvSpPr>
          <p:cNvPr id="105" name="Google Shape;105;p4"/>
          <p:cNvSpPr txBox="1"/>
          <p:nvPr/>
        </p:nvSpPr>
        <p:spPr>
          <a:xfrm>
            <a:off x="247397" y="4947958"/>
            <a:ext cx="8093709" cy="1477010"/>
          </a:xfrm>
          <a:prstGeom prst="rect">
            <a:avLst/>
          </a:prstGeom>
          <a:noFill/>
          <a:ln>
            <a:noFill/>
          </a:ln>
        </p:spPr>
        <p:txBody>
          <a:bodyPr anchorCtr="0" anchor="t" bIns="0" lIns="0" spcFirstLastPara="1" rIns="0" wrap="square" tIns="27925">
            <a:spAutoFit/>
          </a:bodyPr>
          <a:lstStyle/>
          <a:p>
            <a:pPr indent="-347980" lvl="0" marL="360045" marR="418465" rtl="0" algn="l">
              <a:lnSpc>
                <a:spcPct val="11875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[Important !!!] Change the “</a:t>
            </a:r>
            <a:r>
              <a:rPr b="1" i="0" lang="en-US" sz="2400" u="none" cap="none" strike="noStrike">
                <a:solidFill>
                  <a:schemeClr val="dk1"/>
                </a:solidFill>
                <a:latin typeface="Arial"/>
                <a:ea typeface="Arial"/>
                <a:cs typeface="Arial"/>
                <a:sym typeface="Arial"/>
              </a:rPr>
              <a:t>Wi-Fi AP” </a:t>
            </a:r>
            <a:r>
              <a:rPr b="0" i="0" lang="en-US" sz="2400" u="none" cap="none" strike="noStrike">
                <a:solidFill>
                  <a:schemeClr val="dk1"/>
                </a:solidFill>
                <a:latin typeface="Arial"/>
                <a:ea typeface="Arial"/>
                <a:cs typeface="Arial"/>
                <a:sym typeface="Arial"/>
              </a:rPr>
              <a:t>and  “</a:t>
            </a:r>
            <a:r>
              <a:rPr b="1" i="0" lang="en-US" sz="2400" u="none" cap="none" strike="noStrike">
                <a:solidFill>
                  <a:schemeClr val="dk1"/>
                </a:solidFill>
                <a:latin typeface="Arial"/>
                <a:ea typeface="Arial"/>
                <a:cs typeface="Arial"/>
                <a:sym typeface="Arial"/>
              </a:rPr>
              <a:t>PASSWORD” </a:t>
            </a:r>
            <a:r>
              <a:rPr b="0" i="0" lang="en-US" sz="2400" u="none" cap="none" strike="noStrike">
                <a:solidFill>
                  <a:schemeClr val="dk1"/>
                </a:solidFill>
                <a:latin typeface="Arial"/>
                <a:ea typeface="Arial"/>
                <a:cs typeface="Arial"/>
                <a:sym typeface="Arial"/>
              </a:rPr>
              <a:t>to match the details of your Wi-Fi  Access Point.</a:t>
            </a:r>
            <a:endParaRPr b="0" i="0" sz="2400" u="none" cap="none" strike="noStrike">
              <a:solidFill>
                <a:schemeClr val="dk1"/>
              </a:solidFill>
              <a:latin typeface="Arial"/>
              <a:ea typeface="Arial"/>
              <a:cs typeface="Arial"/>
              <a:sym typeface="Arial"/>
            </a:endParaRPr>
          </a:p>
          <a:p>
            <a:pPr indent="-347980" lvl="0" marL="360045" marR="0" rtl="0" algn="l">
              <a:lnSpc>
                <a:spcPct val="115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Remember to press Enter at the end of each line.</a:t>
            </a:r>
            <a:endParaRPr b="0" i="0" sz="2400" u="none" cap="none" strike="noStrike">
              <a:solidFill>
                <a:schemeClr val="dk1"/>
              </a:solidFill>
              <a:latin typeface="Arial"/>
              <a:ea typeface="Arial"/>
              <a:cs typeface="Arial"/>
              <a:sym typeface="Arial"/>
            </a:endParaRPr>
          </a:p>
        </p:txBody>
      </p:sp>
      <p:pic>
        <p:nvPicPr>
          <p:cNvPr id="106" name="Google Shape;106;p4"/>
          <p:cNvPicPr preferRelativeResize="0"/>
          <p:nvPr/>
        </p:nvPicPr>
        <p:blipFill rotWithShape="1">
          <a:blip r:embed="rId3">
            <a:alphaModFix/>
          </a:blip>
          <a:srcRect b="0" l="0" r="0" t="0"/>
          <a:stretch/>
        </p:blipFill>
        <p:spPr>
          <a:xfrm>
            <a:off x="404125" y="2376100"/>
            <a:ext cx="8335750" cy="1705550"/>
          </a:xfrm>
          <a:prstGeom prst="rect">
            <a:avLst/>
          </a:prstGeom>
          <a:noFill/>
          <a:ln>
            <a:noFill/>
          </a:ln>
        </p:spPr>
      </p:pic>
      <p:sp>
        <p:nvSpPr>
          <p:cNvPr id="107" name="Google Shape;107;p4"/>
          <p:cNvSpPr txBox="1"/>
          <p:nvPr/>
        </p:nvSpPr>
        <p:spPr>
          <a:xfrm>
            <a:off x="8647817" y="6433150"/>
            <a:ext cx="167005" cy="167640"/>
          </a:xfrm>
          <a:prstGeom prst="rect">
            <a:avLst/>
          </a:prstGeom>
          <a:noFill/>
          <a:ln>
            <a:noFill/>
          </a:ln>
        </p:spPr>
        <p:txBody>
          <a:bodyPr anchorCtr="0" anchor="t" bIns="0" lIns="0" spcFirstLastPara="1" rIns="0" wrap="square" tIns="625">
            <a:spAutoFit/>
          </a:bodyPr>
          <a:lstStyle/>
          <a:p>
            <a:pPr indent="0" lvl="0" marL="1270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84</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 name="Shape 111"/>
        <p:cNvGrpSpPr/>
        <p:nvPr/>
      </p:nvGrpSpPr>
      <p:grpSpPr>
        <a:xfrm>
          <a:off x="0" y="0"/>
          <a:ext cx="0" cy="0"/>
          <a:chOff x="0" y="0"/>
          <a:chExt cx="0" cy="0"/>
        </a:xfrm>
      </p:grpSpPr>
      <p:sp>
        <p:nvSpPr>
          <p:cNvPr id="112" name="Google Shape;112;p12"/>
          <p:cNvSpPr txBox="1"/>
          <p:nvPr>
            <p:ph type="title"/>
          </p:nvPr>
        </p:nvSpPr>
        <p:spPr>
          <a:xfrm>
            <a:off x="3187240" y="72179"/>
            <a:ext cx="27698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Thonny IDE</a:t>
            </a:r>
            <a:endParaRPr/>
          </a:p>
        </p:txBody>
      </p:sp>
      <p:sp>
        <p:nvSpPr>
          <p:cNvPr id="113" name="Google Shape;113;p12"/>
          <p:cNvSpPr txBox="1"/>
          <p:nvPr/>
        </p:nvSpPr>
        <p:spPr>
          <a:xfrm>
            <a:off x="247397" y="604558"/>
            <a:ext cx="8583930" cy="2200910"/>
          </a:xfrm>
          <a:prstGeom prst="rect">
            <a:avLst/>
          </a:prstGeom>
          <a:noFill/>
          <a:ln>
            <a:noFill/>
          </a:ln>
        </p:spPr>
        <p:txBody>
          <a:bodyPr anchorCtr="0" anchor="t" bIns="0" lIns="0" spcFirstLastPara="1" rIns="0" wrap="square" tIns="27925">
            <a:spAutoFit/>
          </a:bodyPr>
          <a:lstStyle/>
          <a:p>
            <a:pPr indent="-347980" lvl="0" marL="360045" marR="643255"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Import the upip module. The upip module is a  version of the Python package manager, pip, for  MicroPython.</a:t>
            </a:r>
            <a:endParaRPr sz="2400">
              <a:solidFill>
                <a:schemeClr val="dk1"/>
              </a:solidFill>
              <a:latin typeface="Arial"/>
              <a:ea typeface="Arial"/>
              <a:cs typeface="Arial"/>
              <a:sym typeface="Arial"/>
            </a:endParaRPr>
          </a:p>
          <a:p>
            <a:pPr indent="-347980" lvl="0" marL="360045" marR="5080" rtl="0" algn="l">
              <a:lnSpc>
                <a:spcPct val="11875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Using upip, install ‘micropython-umqtt.simple’ in the  ‘/lib’ directory. This module is a simpliﬁed MQTT  client for MicroPython.</a:t>
            </a:r>
            <a:endParaRPr sz="2400">
              <a:solidFill>
                <a:schemeClr val="dk1"/>
              </a:solidFill>
              <a:latin typeface="Arial"/>
              <a:ea typeface="Arial"/>
              <a:cs typeface="Arial"/>
              <a:sym typeface="Arial"/>
            </a:endParaRPr>
          </a:p>
        </p:txBody>
      </p:sp>
      <p:pic>
        <p:nvPicPr>
          <p:cNvPr id="114" name="Google Shape;114;p12"/>
          <p:cNvPicPr preferRelativeResize="0"/>
          <p:nvPr/>
        </p:nvPicPr>
        <p:blipFill rotWithShape="1">
          <a:blip r:embed="rId3">
            <a:alphaModFix/>
          </a:blip>
          <a:srcRect b="0" l="0" r="0" t="0"/>
          <a:stretch/>
        </p:blipFill>
        <p:spPr>
          <a:xfrm>
            <a:off x="404125" y="2993726"/>
            <a:ext cx="8335746" cy="3063049"/>
          </a:xfrm>
          <a:prstGeom prst="rect">
            <a:avLst/>
          </a:prstGeom>
          <a:noFill/>
          <a:ln>
            <a:noFill/>
          </a:ln>
        </p:spPr>
      </p:pic>
      <p:sp>
        <p:nvSpPr>
          <p:cNvPr id="115" name="Google Shape;115;p12"/>
          <p:cNvSpPr txBox="1"/>
          <p:nvPr/>
        </p:nvSpPr>
        <p:spPr>
          <a:xfrm>
            <a:off x="8622417" y="6433150"/>
            <a:ext cx="230504" cy="167640"/>
          </a:xfrm>
          <a:prstGeom prst="rect">
            <a:avLst/>
          </a:prstGeom>
          <a:noFill/>
          <a:ln>
            <a:noFill/>
          </a:ln>
        </p:spPr>
        <p:txBody>
          <a:bodyPr anchorCtr="0" anchor="t" bIns="0" lIns="0" spcFirstLastPara="1" rIns="0" wrap="square" tIns="625">
            <a:spAutoFit/>
          </a:bodyPr>
          <a:lstStyle/>
          <a:p>
            <a:pPr indent="0" lvl="0" marL="38100" marR="0" rtl="0" algn="l">
              <a:lnSpc>
                <a:spcPct val="100000"/>
              </a:lnSpc>
              <a:spcBef>
                <a:spcPts val="0"/>
              </a:spcBef>
              <a:spcAft>
                <a:spcPts val="0"/>
              </a:spcAft>
              <a:buNone/>
            </a:pPr>
            <a:fld id="{00000000-1234-1234-1234-123412341234}" type="slidenum">
              <a:rPr lang="en-US"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2023-04-17T07:42:41Z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2023-04-10T00:00:00Z</vt:filetime>
  </property>
  <property fmtid="{D5CDD505-2E9C-101B-9397-08002B2CF9AE}" pid="3" name="Creator">
    <vt:lpwstr>Google</vt:lpwstr>
  </property>
  <property fmtid="{D5CDD505-2E9C-101B-9397-08002B2CF9AE}" pid="4" name="LastSaved">
    <vt:filetime>2023-04-17T00:00:00Z</vt:filetime>
  </property>
  <property fmtid="{D5CDD505-2E9C-101B-9397-08002B2CF9AE}" pid="5" name="ArticulateGUID">
    <vt:lpwstr>7F096F67-6A5F-4349-9768-A26EA1078A94</vt:lpwstr>
  </property>
  <property fmtid="{D5CDD505-2E9C-101B-9397-08002B2CF9AE}" pid="6" name="ArticulatePath">
    <vt:lpwstr>Internet of Things(IIOT)</vt:lpwstr>
  </property>
  <property fmtid="{D5CDD505-2E9C-101B-9397-08002B2CF9AE}" pid="7" name="MSIP_Label_babe128f-e2ab-4b18-9c62-301caee5e80a_Enabled">
    <vt:lpwstr>true</vt:lpwstr>
  </property>
  <property fmtid="{D5CDD505-2E9C-101B-9397-08002B2CF9AE}" pid="8" name="MSIP_Label_babe128f-e2ab-4b18-9c62-301caee5e80a_SetDate">
    <vt:lpwstr>2023-05-04T06:39:57Z</vt:lpwstr>
  </property>
  <property fmtid="{D5CDD505-2E9C-101B-9397-08002B2CF9AE}" pid="9" name="MSIP_Label_babe128f-e2ab-4b18-9c62-301caee5e80a_Method">
    <vt:lpwstr>Privileged</vt:lpwstr>
  </property>
  <property fmtid="{D5CDD505-2E9C-101B-9397-08002B2CF9AE}" pid="10" name="MSIP_Label_babe128f-e2ab-4b18-9c62-301caee5e80a_Name">
    <vt:lpwstr>OFFICIAL [OPEN]</vt:lpwstr>
  </property>
  <property fmtid="{D5CDD505-2E9C-101B-9397-08002B2CF9AE}" pid="11" name="MSIP_Label_babe128f-e2ab-4b18-9c62-301caee5e80a_SiteId">
    <vt:lpwstr>243ebaed-00d0-4690-a7dc-75893b0d9f98</vt:lpwstr>
  </property>
  <property fmtid="{D5CDD505-2E9C-101B-9397-08002B2CF9AE}" pid="12" name="MSIP_Label_babe128f-e2ab-4b18-9c62-301caee5e80a_ActionId">
    <vt:lpwstr>86afb222-4408-4305-9078-d67d62458333</vt:lpwstr>
  </property>
  <property fmtid="{D5CDD505-2E9C-101B-9397-08002B2CF9AE}" pid="13" name="MSIP_Label_babe128f-e2ab-4b18-9c62-301caee5e80a_ContentBits">
    <vt:lpwstr>1</vt:lpwstr>
  </property>
</Properties>
</file>